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8"/>
  </p:notesMasterIdLst>
  <p:sldIdLst>
    <p:sldId id="268" r:id="rId5"/>
    <p:sldId id="269" r:id="rId6"/>
    <p:sldId id="277" r:id="rId7"/>
    <p:sldId id="278" r:id="rId8"/>
    <p:sldId id="262" r:id="rId9"/>
    <p:sldId id="274" r:id="rId10"/>
    <p:sldId id="279" r:id="rId11"/>
    <p:sldId id="281" r:id="rId12"/>
    <p:sldId id="347" r:id="rId13"/>
    <p:sldId id="282" r:id="rId14"/>
    <p:sldId id="391" r:id="rId15"/>
    <p:sldId id="287" r:id="rId16"/>
    <p:sldId id="289" r:id="rId17"/>
    <p:sldId id="290" r:id="rId18"/>
    <p:sldId id="293" r:id="rId19"/>
    <p:sldId id="292" r:id="rId20"/>
    <p:sldId id="291" r:id="rId21"/>
    <p:sldId id="286" r:id="rId22"/>
    <p:sldId id="456" r:id="rId23"/>
    <p:sldId id="296" r:id="rId24"/>
    <p:sldId id="298" r:id="rId25"/>
    <p:sldId id="295" r:id="rId26"/>
    <p:sldId id="300" r:id="rId27"/>
    <p:sldId id="301" r:id="rId28"/>
    <p:sldId id="302" r:id="rId29"/>
    <p:sldId id="368" r:id="rId30"/>
    <p:sldId id="369" r:id="rId31"/>
    <p:sldId id="374" r:id="rId32"/>
    <p:sldId id="375" r:id="rId33"/>
    <p:sldId id="376" r:id="rId34"/>
    <p:sldId id="377" r:id="rId35"/>
    <p:sldId id="378" r:id="rId36"/>
    <p:sldId id="379" r:id="rId37"/>
    <p:sldId id="320" r:id="rId38"/>
    <p:sldId id="322" r:id="rId39"/>
    <p:sldId id="323" r:id="rId40"/>
    <p:sldId id="331" r:id="rId41"/>
    <p:sldId id="336" r:id="rId42"/>
    <p:sldId id="337" r:id="rId43"/>
    <p:sldId id="341" r:id="rId44"/>
    <p:sldId id="342" r:id="rId45"/>
    <p:sldId id="338" r:id="rId46"/>
    <p:sldId id="339" r:id="rId47"/>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E7B339-178F-CDDE-5467-DEE59BD672A7}" name="Abdullah Khan" initials="AK" userId="S::abdullah.khan@nationalcrcgroup.co.uk::53467cb5-3cb9-4c50-ade7-011a3c2709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EFF"/>
    <a:srgbClr val="005A9E"/>
    <a:srgbClr val="A36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91C92-B672-4AEF-B948-940BC7247D84}" v="109" dt="2023-03-14T00:19:03.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46"/>
    <p:restoredTop sz="58813" autoAdjust="0"/>
  </p:normalViewPr>
  <p:slideViewPr>
    <p:cSldViewPr snapToGrid="0">
      <p:cViewPr varScale="1">
        <p:scale>
          <a:sx n="69" d="100"/>
          <a:sy n="69" d="100"/>
        </p:scale>
        <p:origin x="60" y="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97CFF-C7B8-4C6C-B133-51057290FF71}" type="datetimeFigureOut">
              <a:rPr lang="en-GB" smtClean="0"/>
              <a:t>10/01/2024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4F56F-F2DD-4B1E-9279-FAF27876AB7A}" type="slidenum">
              <a:rPr lang="en-GB" smtClean="0"/>
              <a:t>‹#›</a:t>
            </a:fld>
            <a:endParaRPr lang="en-GB"/>
          </a:p>
        </p:txBody>
      </p:sp>
    </p:spTree>
    <p:extLst>
      <p:ext uri="{BB962C8B-B14F-4D97-AF65-F5344CB8AC3E}">
        <p14:creationId xmlns:p14="http://schemas.microsoft.com/office/powerpoint/2010/main" val="566648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ecurityscorecard.com/blog/what-is-social-engineer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My name is omar Mallak, I came from Jordan to get my bachelor’s degree in cyber security and digital forensics at the university of derby, I am in my final year at the moment working on my dissertation project which is creating a machine learning program that detects phishing email using their URL, I also used to play volleyball at the university team but I had to leave to concentrate more at my career, and if you are a coffee lover, I am also working as a service leader barista in Starbucks, I enjoy learning about different types of coffee and making them.</a:t>
            </a:r>
          </a:p>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838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Okay so after that quick introduction, we should be getting to grips with a few things and feeling a bit more comfortable.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should know that cyber is a huge field with so many different titles and roles – and we should know what we will be focusing on today</a:t>
            </a:r>
          </a:p>
          <a:p>
            <a:pPr marL="0" lvl="0" indent="0" algn="l" rtl="0">
              <a:spcBef>
                <a:spcPts val="0"/>
              </a:spcBef>
              <a:spcAft>
                <a:spcPts val="0"/>
              </a:spcAft>
              <a:buNone/>
            </a:pPr>
            <a:r>
              <a:rPr lang="en-GB" dirty="0"/>
              <a:t>We’ve introduced the concept of social engineering and will build on that soon.</a:t>
            </a:r>
          </a:p>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46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457200">
              <a:buFont typeface="Arial" panose="020B0604020202020204" pitchFamily="34" charset="0"/>
              <a:buChar char="•"/>
            </a:pPr>
            <a:r>
              <a:rPr lang="en-GB" dirty="0"/>
              <a:t>So these are the quick wins! By the end of today, you should feel really comfortable with all of these topics and applying them in your life , </a:t>
            </a:r>
          </a:p>
          <a:p>
            <a:pPr marL="457200" indent="-457200">
              <a:buFont typeface="Arial" panose="020B0604020202020204" pitchFamily="34" charset="0"/>
              <a:buChar char="•"/>
            </a:pPr>
            <a:endParaRPr lang="en-GB" dirty="0"/>
          </a:p>
          <a:p>
            <a:pPr marL="0" indent="0">
              <a:buFont typeface="Arial" panose="020B0604020202020204" pitchFamily="34" charset="0"/>
              <a:buNone/>
            </a:pPr>
            <a:endParaRPr lang="en-GB" sz="1200" dirty="0">
              <a:solidFill>
                <a:schemeClr val="bg1"/>
              </a:solidFill>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45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Password lists? What are these? It is a list of commonly used password within a text file that cyber criminals and professionals can use to break a password they will use your username and run a program to see if your password matches one of the common used ones, previously the </a:t>
            </a:r>
            <a:r>
              <a:rPr lang="en-GB" dirty="0" err="1"/>
              <a:t>rockyou</a:t>
            </a:r>
            <a:r>
              <a:rPr lang="en-GB" dirty="0"/>
              <a:t> list had 32 million common passwords on, the latest </a:t>
            </a:r>
            <a:r>
              <a:rPr lang="en-GB" dirty="0" err="1"/>
              <a:t>rockyou</a:t>
            </a:r>
            <a:r>
              <a:rPr lang="en-GB" dirty="0"/>
              <a:t> list now contains 8.4 billion common passwords that can be automatically matched to your account.</a:t>
            </a:r>
          </a:p>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99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Ask in what </a:t>
            </a:r>
            <a:r>
              <a:rPr lang="en-GB" dirty="0" err="1"/>
              <a:t>color</a:t>
            </a:r>
            <a:r>
              <a:rPr lang="en-GB" dirty="0"/>
              <a:t> are they in and interact more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Make sure to show its okay to be </a:t>
            </a:r>
            <a:r>
              <a:rPr lang="en-GB"/>
              <a:t>on the red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545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71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Secure passwords are hard to memorize I think we can all agree to that especially seeing the password on the slide, I don’t think anyone will easily memorize that, so what is the solution? Use a password manager, okay but what is a password manager? A password manager will store all your passwords for you and make sure they are secure. Not only does it store all your unique passwords that are hard to remember but it also helps you identify legitimate websites, If any of you have used </a:t>
            </a:r>
            <a:r>
              <a:rPr lang="en-GB"/>
              <a:t>a password </a:t>
            </a:r>
            <a:r>
              <a:rPr lang="en-GB" dirty="0"/>
              <a:t>manager in the past you will see that when you go to a website you will automatically put in your information, it does this because it's recognised the website that you're viewing. cyber criminals are very good at creating a clone of a website an it's not hard, anyone can get a software on my computer where they can clone a website that could be anything from the NHSs website to a bank website, any small changes within the URL which is the address of the website such as www.hsbc.co.uk it will recognise if there is an error so say for example criminals using www.h5bc.co.uk you may not automatically pick that up when you're looking at it, human usually only read the first and the last letter other word when it goes into the brain so you may not pick up those small things but your password manager will and it will stop you from being scammed into putting your credentials into that website of some cybercriminals as well they will let you put in your you username they will then let you put in your password it will then continue to say error please try again but what happens then is it will redirect you to the legitimate site and it will make you re enter your details and you will log in you'll then think that you maybe you put an error in the password or username and it was your fault but what happened is they've stolen your login details and then forced you to put your details back in on the legitimate site without u having any idea to what happened</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073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Segoe UI" panose="020B0502040204020203" pitchFamily="34" charset="0"/>
              </a:rPr>
              <a:t>Two-factor authentication (2FA) is an identity and access management security method that requires two forms of identification to access resources and data. 2FA allows the user to monitor and help safeguard their most vulnerable information and networks.</a:t>
            </a:r>
            <a:endParaRPr lang="en-GB" dirty="0"/>
          </a:p>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307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1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93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2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Okay what we will cover for our training session today, we will have an introduction to cyber security and what is cyber security, and we will talk about why people think cyber security is difficult and complicated, then we will talk about why organization gets targeted, we are going to talk about the importance of cyber security in your personal life and how to keep yourself secure, we will talk about how to create a unique password and keep it secure, then we will talk about how to deal with suspicious emails and what to do about them, after that we will talk about what you shouldn’t post in your social media and keep it for yourself, then we will have a talk in the importance of keeping your devices up to date.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Moreover, we are going to explain what is ransomware, how it affects you and how to secure ourselves from it, after that we will see how we could protect our organization from cyber attacks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if anyone has any questions I would be glad to answer them.</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373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Lets go back to our unexpected email, has anyone else received one of these emails that he wasn’t expecting or didn’t make any sense.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Now what are u supposed to do are u supposed to ignore it? Or open it and check the link or what? We will talk about it in a minute</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we call them? Will </a:t>
            </a:r>
            <a:r>
              <a:rPr lang="en-GB" sz="1200" dirty="0">
                <a:solidFill>
                  <a:schemeClr val="bg1"/>
                </a:solidFill>
              </a:rPr>
              <a:t>We call any attack that uses social engineering across tech for profit or information an ‘</a:t>
            </a:r>
            <a:r>
              <a:rPr lang="en-GB" sz="1200" dirty="0" err="1">
                <a:solidFill>
                  <a:schemeClr val="bg1"/>
                </a:solidFill>
                <a:latin typeface="Raleway" panose="020B0803030101060003" pitchFamily="34" charset="77"/>
              </a:rPr>
              <a:t>ishing</a:t>
            </a:r>
            <a:r>
              <a:rPr lang="en-GB" sz="1200" dirty="0">
                <a:solidFill>
                  <a:schemeClr val="bg1"/>
                </a:solidFill>
              </a:rPr>
              <a:t>’ attack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There is about 6 types of </a:t>
            </a:r>
            <a:r>
              <a:rPr lang="en-GB" sz="1200" dirty="0" err="1">
                <a:solidFill>
                  <a:schemeClr val="bg1"/>
                </a:solidFill>
              </a:rPr>
              <a:t>ishing</a:t>
            </a:r>
            <a:r>
              <a:rPr lang="en-GB" sz="1200" dirty="0">
                <a:solidFill>
                  <a:schemeClr val="bg1"/>
                </a:solidFill>
              </a:rPr>
              <a:t> attacks and we will go through them one by one in the next slide</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653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GB" dirty="0"/>
              <a:t>Phishing - </a:t>
            </a:r>
            <a:r>
              <a:rPr lang="en-GB" b="0" i="0" dirty="0">
                <a:solidFill>
                  <a:srgbClr val="141414"/>
                </a:solidFill>
                <a:effectLst/>
                <a:latin typeface="Montserrat" panose="00000500000000000000" pitchFamily="2" charset="0"/>
              </a:rPr>
              <a:t> is sending emails to users that look like a known brand, leverage </a:t>
            </a:r>
            <a:r>
              <a:rPr lang="en-GB" b="1" i="0" u="none" strike="noStrike" dirty="0">
                <a:solidFill>
                  <a:srgbClr val="6641F3"/>
                </a:solidFill>
                <a:effectLst/>
                <a:latin typeface="Montserrat" panose="00000500000000000000" pitchFamily="2" charset="0"/>
                <a:hlinkClick r:id="rId3"/>
              </a:rPr>
              <a:t>social engineering</a:t>
            </a:r>
            <a:r>
              <a:rPr lang="en-GB" b="0" i="0" dirty="0">
                <a:solidFill>
                  <a:srgbClr val="141414"/>
                </a:solidFill>
                <a:effectLst/>
                <a:latin typeface="Montserrat" panose="00000500000000000000" pitchFamily="2" charset="0"/>
              </a:rPr>
              <a:t> tactics to create a heightened sense of immediacy and then lead people to click on a link or download an asset.</a:t>
            </a:r>
          </a:p>
          <a:p>
            <a:pPr algn="l"/>
            <a:r>
              <a:rPr lang="en-GB" b="0" i="0" dirty="0">
                <a:solidFill>
                  <a:srgbClr val="141414"/>
                </a:solidFill>
                <a:effectLst/>
                <a:latin typeface="Montserrat" panose="00000500000000000000" pitchFamily="2" charset="0"/>
              </a:rPr>
              <a:t>The links traditionally go to malicious websites that either steal credentials or install malicious code, known as malware, on a user’s device. The downloads, usually PDFs, have malicious content stored in them that installs the malware once the user opens the document.</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Whaling - </a:t>
            </a:r>
            <a:r>
              <a:rPr lang="en-GB" b="0" i="0" dirty="0">
                <a:solidFill>
                  <a:srgbClr val="141414"/>
                </a:solidFill>
                <a:effectLst/>
                <a:latin typeface="Montserrat" panose="00000500000000000000" pitchFamily="2" charset="0"/>
              </a:rPr>
              <a:t>Malicious actors use social media or the corporate website to find the name of the organization’s CEO or another senior leadership member. They then impersonate that person using a similar email address. The email might ask for a money transfer or request that the recipient review a document</a:t>
            </a:r>
          </a:p>
          <a:p>
            <a:pPr marL="0" lvl="0" indent="0" algn="l" rtl="0">
              <a:spcBef>
                <a:spcPts val="0"/>
              </a:spcBef>
              <a:spcAft>
                <a:spcPts val="0"/>
              </a:spcAft>
              <a:buNone/>
            </a:pPr>
            <a:endParaRPr lang="en-GB" b="0" i="0" dirty="0">
              <a:solidFill>
                <a:srgbClr val="141414"/>
              </a:solidFill>
              <a:effectLst/>
              <a:latin typeface="Montserrat" panose="00000500000000000000" pitchFamily="2" charset="0"/>
            </a:endParaRPr>
          </a:p>
          <a:p>
            <a:pPr marL="0" lvl="0" indent="0" algn="l" rtl="0">
              <a:spcBef>
                <a:spcPts val="0"/>
              </a:spcBef>
              <a:spcAft>
                <a:spcPts val="0"/>
              </a:spcAft>
              <a:buNone/>
            </a:pPr>
            <a:r>
              <a:rPr lang="en-GB" b="0" i="0" dirty="0">
                <a:solidFill>
                  <a:srgbClr val="141414"/>
                </a:solidFill>
                <a:effectLst/>
                <a:latin typeface="Montserrat" panose="00000500000000000000" pitchFamily="2" charset="0"/>
              </a:rPr>
              <a:t>Spear </a:t>
            </a:r>
            <a:r>
              <a:rPr lang="en-GB" b="0" i="0" dirty="0" err="1">
                <a:solidFill>
                  <a:srgbClr val="141414"/>
                </a:solidFill>
                <a:effectLst/>
                <a:latin typeface="Montserrat" panose="00000500000000000000" pitchFamily="2" charset="0"/>
              </a:rPr>
              <a:t>phising</a:t>
            </a:r>
            <a:r>
              <a:rPr lang="en-GB" b="0" i="0" dirty="0">
                <a:solidFill>
                  <a:srgbClr val="141414"/>
                </a:solidFill>
                <a:effectLst/>
                <a:latin typeface="Montserrat" panose="00000500000000000000" pitchFamily="2" charset="0"/>
              </a:rPr>
              <a:t> - they target specific individuals within the organization using real names, job functions, or work telephone numbers to make the recipient think the email is from someone else inside the organization. Ultimately, because the recipient believes this is an internal request, the person takes the action mentioned in the email.</a:t>
            </a:r>
          </a:p>
          <a:p>
            <a:pPr marL="0" lvl="0" indent="0" algn="l" rtl="0">
              <a:spcBef>
                <a:spcPts val="0"/>
              </a:spcBef>
              <a:spcAft>
                <a:spcPts val="0"/>
              </a:spcAft>
              <a:buNone/>
            </a:pPr>
            <a:endParaRPr lang="en-GB" b="0" i="0" dirty="0">
              <a:solidFill>
                <a:srgbClr val="141414"/>
              </a:solidFill>
              <a:effectLst/>
              <a:latin typeface="Montserrat" panose="00000500000000000000" pitchFamily="2" charset="0"/>
            </a:endParaRPr>
          </a:p>
          <a:p>
            <a:pPr marL="0" lvl="0" indent="0" algn="l" rtl="0">
              <a:spcBef>
                <a:spcPts val="0"/>
              </a:spcBef>
              <a:spcAft>
                <a:spcPts val="0"/>
              </a:spcAft>
              <a:buNone/>
            </a:pPr>
            <a:r>
              <a:rPr lang="en-GB" b="0" i="0" dirty="0">
                <a:solidFill>
                  <a:srgbClr val="141414"/>
                </a:solidFill>
                <a:effectLst/>
                <a:latin typeface="Montserrat" panose="00000500000000000000" pitchFamily="2" charset="0"/>
              </a:rPr>
              <a:t>Vishing - Voice phishing, or “vishing,” happens when a cybercriminal calls a phone number and creates a heightened sense of urgency that makes a person take an action against their best interests. These calls normally occur around stressful times. Such as near the tax deadline</a:t>
            </a:r>
          </a:p>
          <a:p>
            <a:pPr marL="0" lvl="0" indent="0" algn="l" rtl="0">
              <a:spcBef>
                <a:spcPts val="0"/>
              </a:spcBef>
              <a:spcAft>
                <a:spcPts val="0"/>
              </a:spcAft>
              <a:buNone/>
            </a:pPr>
            <a:endParaRPr lang="en-GB" b="0" i="0" dirty="0">
              <a:solidFill>
                <a:srgbClr val="141414"/>
              </a:solidFill>
              <a:effectLst/>
              <a:latin typeface="Montserrat" panose="00000500000000000000" pitchFamily="2" charset="0"/>
            </a:endParaRPr>
          </a:p>
          <a:p>
            <a:pPr marL="0" lvl="0" indent="0" algn="l" rtl="0">
              <a:spcBef>
                <a:spcPts val="0"/>
              </a:spcBef>
              <a:spcAft>
                <a:spcPts val="0"/>
              </a:spcAft>
              <a:buNone/>
            </a:pPr>
            <a:r>
              <a:rPr lang="en-GB" b="0" i="0" dirty="0">
                <a:solidFill>
                  <a:srgbClr val="141414"/>
                </a:solidFill>
                <a:effectLst/>
                <a:latin typeface="Montserrat" panose="00000500000000000000" pitchFamily="2" charset="0"/>
              </a:rPr>
              <a:t>Smishing is sending texts that request a person take an action. These are the next evolution of vishing. Often, the text will include a link that, when clicked, installs malware on the user’s device.</a:t>
            </a:r>
          </a:p>
          <a:p>
            <a:pPr marL="0" lvl="0" indent="0" algn="l" rtl="0">
              <a:spcBef>
                <a:spcPts val="0"/>
              </a:spcBef>
              <a:spcAft>
                <a:spcPts val="0"/>
              </a:spcAft>
              <a:buNone/>
            </a:pPr>
            <a:endParaRPr lang="en-GB" b="0" i="0" dirty="0">
              <a:solidFill>
                <a:srgbClr val="141414"/>
              </a:solidFill>
              <a:effectLst/>
              <a:latin typeface="Montserrat" panose="00000500000000000000" pitchFamily="2" charset="0"/>
            </a:endParaRPr>
          </a:p>
          <a:p>
            <a:pPr marL="0" lvl="0" indent="0" algn="l" rtl="0">
              <a:spcBef>
                <a:spcPts val="0"/>
              </a:spcBef>
              <a:spcAft>
                <a:spcPts val="0"/>
              </a:spcAft>
              <a:buNone/>
            </a:pPr>
            <a:r>
              <a:rPr lang="en-GB" b="0" i="0" dirty="0">
                <a:solidFill>
                  <a:srgbClr val="141414"/>
                </a:solidFill>
                <a:effectLst/>
                <a:latin typeface="Montserrat" panose="00000500000000000000" pitchFamily="2" charset="0"/>
              </a:rPr>
              <a:t>QR </a:t>
            </a:r>
            <a:r>
              <a:rPr lang="en-GB" b="0" i="0" dirty="0" err="1">
                <a:solidFill>
                  <a:srgbClr val="141414"/>
                </a:solidFill>
                <a:effectLst/>
                <a:latin typeface="Montserrat" panose="00000500000000000000" pitchFamily="2" charset="0"/>
              </a:rPr>
              <a:t>ishing</a:t>
            </a:r>
            <a:r>
              <a:rPr lang="en-GB" b="0" i="0" dirty="0">
                <a:solidFill>
                  <a:srgbClr val="141414"/>
                </a:solidFill>
                <a:effectLst/>
                <a:latin typeface="Montserrat" panose="00000500000000000000" pitchFamily="2" charset="0"/>
              </a:rPr>
              <a:t> – using QR codes to direct people to fake sites or exploit devices</a:t>
            </a:r>
            <a:endParaRPr lang="en-GB" dirty="0"/>
          </a:p>
          <a:p>
            <a:pPr algn="l"/>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928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Check if the email was sent to you by name or it was an undefined reference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Check the design and the quality of the email, Imagine what an email from that company would look like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Ishing</a:t>
            </a:r>
            <a:r>
              <a:rPr lang="en-GB" dirty="0"/>
              <a:t> emails look like the real deal, sometimes they use the company templates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Check the sender name and email address if it does look legitimate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Is it too good to be true? If that is the case there is something suspicious then </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2295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are the things you need to check when you read an email, that could detect a phishing email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Urgency, see if the email is urgent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Authority, is it sent from someone of power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Emotion, does the email make you stressful and make you panic?</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Scarcity- giving you something in short supply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Curiosity – does it make you curios to open the link?</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Current event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Does the email have bad spelling and grammar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2405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49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653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545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47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447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7388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Let’s say a successful cyber attack happened to a company, how will this affect the company, this will affect the company in three ways</a:t>
            </a:r>
          </a:p>
          <a:p>
            <a:pPr marL="0" lvl="0" indent="0" algn="l" rtl="0">
              <a:spcBef>
                <a:spcPts val="0"/>
              </a:spcBef>
              <a:spcAft>
                <a:spcPts val="0"/>
              </a:spcAft>
              <a:buNone/>
            </a:pPr>
            <a:r>
              <a:rPr lang="en-GB" dirty="0"/>
              <a:t>Time</a:t>
            </a:r>
          </a:p>
          <a:p>
            <a:pPr marL="0" lvl="0" indent="0" algn="l" rtl="0">
              <a:spcBef>
                <a:spcPts val="0"/>
              </a:spcBef>
              <a:spcAft>
                <a:spcPts val="0"/>
              </a:spcAft>
              <a:buNone/>
            </a:pPr>
            <a:r>
              <a:rPr lang="en-GB" dirty="0"/>
              <a:t>Cost </a:t>
            </a:r>
          </a:p>
          <a:p>
            <a:pPr marL="0" lvl="0" indent="0" algn="l" rtl="0">
              <a:spcBef>
                <a:spcPts val="0"/>
              </a:spcBef>
              <a:spcAft>
                <a:spcPts val="0"/>
              </a:spcAft>
              <a:buNone/>
            </a:pPr>
            <a:r>
              <a:rPr lang="en-GB" dirty="0"/>
              <a:t>And the most important part is reputational damage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could take a lot of time to recover from an attack,</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attack could cost the company a lot of money, stealing from the company and fines that could incur after the attack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Imagine yourself a client working with a large organization, and a successful cyber attack happened to this organization, you will not feel safe anymore to keep your data in that organization, or for example, if the attack happened to a bank, you will not feel safe anymore to use there online banking, or even to secure your many on that bank, so a cyber attack would cause large reputational damage which will cause losing clients which will cause losing large number of money </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853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59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466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86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857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694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general make sure you regularly scan your computer for malware devices, make sure u use well-configured devices and a good cyber security defence that will be able to stop you from installing the malware, and finally make sure your browser is always up to date so they are able to block phishing and malware </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86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253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Now, I know we all get this update at the worst time, especially when you are close to your deadline for submitting your work, I know we all hate, but this annoying thing here is your computer guard, and it updates itself to improve and fix its vulnerabilities to make sure your computer stay secure </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027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42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2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4574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Ask the audience what is ransomware?</a:t>
            </a:r>
          </a:p>
          <a:p>
            <a:pPr marL="0" lvl="0" indent="0" algn="l" rtl="0">
              <a:spcBef>
                <a:spcPts val="0"/>
              </a:spcBef>
              <a:spcAft>
                <a:spcPts val="0"/>
              </a:spcAft>
              <a:buNone/>
            </a:pPr>
            <a:r>
              <a:rPr lang="en-GB" dirty="0"/>
              <a:t>At a high level</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Cost is high-businesses have closed after ransomware attacks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Don’t pay ransoms as it funds criminal activity and keeps the circle of life for a criminal going.</a:t>
            </a: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800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 how does ransomware works, when a link is clicked it downloads or activates the ransomware which maps all your network and infects the system making it unusable</a:t>
            </a:r>
          </a:p>
          <a:p>
            <a:pPr marL="0" lvl="0" indent="0" algn="l" rtl="0">
              <a:spcBef>
                <a:spcPts val="0"/>
              </a:spcBef>
              <a:spcAft>
                <a:spcPts val="0"/>
              </a:spcAft>
              <a:buNone/>
            </a:pPr>
            <a:r>
              <a:rPr lang="en-GB" dirty="0"/>
              <a:t>Where you will not be able to access your data again as it is encrypted, which will make the hacker to ask for a large number of moneys so they can give you the decrypt code and sometimes they don’t</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6478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118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07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2F369-674A-4109-8B5B-BA839A2DF5C9}" type="slidenum">
              <a:rPr lang="en-GB" smtClean="0"/>
              <a:t>5</a:t>
            </a:fld>
            <a:endParaRPr lang="en-GB"/>
          </a:p>
        </p:txBody>
      </p:sp>
    </p:spTree>
    <p:extLst>
      <p:ext uri="{BB962C8B-B14F-4D97-AF65-F5344CB8AC3E}">
        <p14:creationId xmlns:p14="http://schemas.microsoft.com/office/powerpoint/2010/main" val="162011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System vulnerabilities this is where there is a flaw or weakness within the system something that hasn't been picked up on the software is creation but could be actively used as an entry method for an attacker, it is like locking all your house doors but forgetting one window open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backups we need to think about taking backups of data if data does fall into the wrong hand or a virus deletes data we need to think about how we can get that information back safely and in a short time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Passwords are like the key to your car, you have the key you will be able to enter your car and drive anyway, if it is secure you will be the only one able to drive it, but if you put it beside your car anyone that sees it can drive it causing you losing your car (relate it to the social accounts)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OSINT: you probably wouldn't have heard this before but this is open source intelligence, what is open source intelligence essentially it's all the information that you freely give to the Internet that would allow a person to use that information to gather intelligence about yourselves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social engineering: using emotional factors to gain your trust financial grief excitement joy criminals will use all these emotions to attack you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physical security: although we talk about cyber security being computers we also need to think about the physical security surrounding them you wouldn't leave your laptop outside in a café because I won't come along I take it likewise if you have an area which is openly accessible to the public you need to think about what devices are being left should they be put into secure rooms for access is limited to a certain number of people </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39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JIMMY KIMMEL SHOW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40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There are many ways to describe social engineering, it could be defined </a:t>
            </a:r>
            <a:r>
              <a:rPr lang="en-GB" sz="1200" kern="1200" dirty="0">
                <a:solidFill>
                  <a:schemeClr val="tx1"/>
                </a:solidFill>
                <a:latin typeface="+mn-lt"/>
                <a:ea typeface="+mn-ea"/>
                <a:cs typeface="+mn-cs"/>
              </a:rPr>
              <a:t>as </a:t>
            </a:r>
            <a:r>
              <a:rPr lang="en-US" sz="1200" kern="1200" dirty="0">
                <a:solidFill>
                  <a:schemeClr val="tx1"/>
                </a:solidFill>
                <a:latin typeface="+mn-lt"/>
                <a:ea typeface="+mn-ea"/>
                <a:cs typeface="+mn-cs"/>
              </a:rPr>
              <a:t>Exploiting the curiosity or kindness of others to achieve a hidden goal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 many times have you walked into a building behind someone, and they've just opened the door for you and held it for you, this happens in secure facilities as well you may not know the person but out of super simple politeness you keep the door open for them</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FFFF"/>
                </a:solidFill>
                <a:effectLst/>
                <a:latin typeface="Segoe UI" panose="020B0502040204020203" pitchFamily="34" charset="0"/>
              </a:rPr>
              <a:t>Littering USB sticks around an office/car park and </a:t>
            </a:r>
            <a:r>
              <a:rPr lang="en-GB" dirty="0"/>
              <a:t>people get curious they wonder what's on here could it be government secrets? no! it's more likely to be some malware that will infect your computer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FFFF"/>
                </a:solidFill>
                <a:effectLst/>
                <a:latin typeface="Segoe UI" panose="020B0502040204020203" pitchFamily="34" charset="0"/>
              </a:rPr>
              <a:t>Sneakily gathering information, as you have seen in the video before, within one minute they were able to let people give them their account passwords without them even noticing that they did it, we need to make sure we don’t give information that will help people guess our password, as an example the year you were born, many people use the year they were born in as their numeric pass</a:t>
            </a:r>
            <a:endParaRPr lang="en-GB" dirty="0"/>
          </a:p>
          <a:p>
            <a:pPr marL="0" lvl="0" indent="0" algn="l" rtl="0">
              <a:spcBef>
                <a:spcPts val="0"/>
              </a:spcBef>
              <a:spcAft>
                <a:spcPts val="0"/>
              </a:spcAft>
              <a:buNone/>
            </a:pPr>
            <a:endParaRPr lang="en-GB"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10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967785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6203760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08040368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831827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189670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492201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1902400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4887090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4174162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40041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79549031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332683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575549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3542291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52580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2089780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849524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pic>
        <p:nvPicPr>
          <p:cNvPr id="11" name="Picture 10" descr="A picture containing text&#10;&#10;Description automatically generated">
            <a:extLst>
              <a:ext uri="{FF2B5EF4-FFF2-40B4-BE49-F238E27FC236}">
                <a16:creationId xmlns:a16="http://schemas.microsoft.com/office/drawing/2014/main" id="{19AA1E69-F730-C19E-0720-CFB304406DB2}"/>
              </a:ext>
            </a:extLst>
          </p:cNvPr>
          <p:cNvPicPr>
            <a:picLocks noChangeAspect="1"/>
          </p:cNvPicPr>
          <p:nvPr userDrawn="1"/>
        </p:nvPicPr>
        <p:blipFill>
          <a:blip r:embed="rId2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384000" y="0"/>
            <a:ext cx="2808000" cy="1428291"/>
          </a:xfrm>
          <a:prstGeom prst="snip2DiagRect">
            <a:avLst>
              <a:gd name="adj1" fmla="val 40355"/>
              <a:gd name="adj2" fmla="val 16667"/>
            </a:avLst>
          </a:prstGeom>
        </p:spPr>
      </p:pic>
    </p:spTree>
    <p:extLst>
      <p:ext uri="{BB962C8B-B14F-4D97-AF65-F5344CB8AC3E}">
        <p14:creationId xmlns:p14="http://schemas.microsoft.com/office/powerpoint/2010/main" val="967387088"/>
      </p:ext>
    </p:extLst>
  </p:cSld>
  <p:clrMap bg1="dk1" tx1="lt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haveibeenpwned.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https://www.youtube.com/watch?v=opRMrEfAIiI"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Google Shape;138;p4">
            <a:extLst>
              <a:ext uri="{FF2B5EF4-FFF2-40B4-BE49-F238E27FC236}">
                <a16:creationId xmlns:a16="http://schemas.microsoft.com/office/drawing/2014/main" id="{946D9037-1065-4830-901D-641DD8D006D9}"/>
              </a:ext>
            </a:extLst>
          </p:cNvPr>
          <p:cNvSpPr txBox="1"/>
          <p:nvPr/>
        </p:nvSpPr>
        <p:spPr>
          <a:xfrm>
            <a:off x="326440" y="433136"/>
            <a:ext cx="6708279"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4000">
                <a:solidFill>
                  <a:schemeClr val="lt1"/>
                </a:solidFill>
                <a:latin typeface="Raleway" panose="020B0803030101060003" pitchFamily="34" charset="77"/>
                <a:ea typeface="Calibri"/>
                <a:cs typeface="Calibri"/>
                <a:sym typeface="Calibri"/>
              </a:rPr>
              <a:t>Introductions</a:t>
            </a:r>
            <a:endParaRPr sz="4000" b="0" i="0" u="none" strike="noStrike" cap="none">
              <a:solidFill>
                <a:schemeClr val="lt1"/>
              </a:solidFill>
              <a:latin typeface="Raleway" panose="020B0803030101060003" pitchFamily="34" charset="77"/>
              <a:ea typeface="Calibri"/>
              <a:cs typeface="Calibri"/>
              <a:sym typeface="Calibri"/>
            </a:endParaRPr>
          </a:p>
        </p:txBody>
      </p:sp>
      <p:sp>
        <p:nvSpPr>
          <p:cNvPr id="2" name="TextBox 1">
            <a:extLst>
              <a:ext uri="{FF2B5EF4-FFF2-40B4-BE49-F238E27FC236}">
                <a16:creationId xmlns:a16="http://schemas.microsoft.com/office/drawing/2014/main" id="{BCA05BB8-9FFD-7B79-E195-05838A2E76B7}"/>
              </a:ext>
            </a:extLst>
          </p:cNvPr>
          <p:cNvSpPr txBox="1"/>
          <p:nvPr/>
        </p:nvSpPr>
        <p:spPr>
          <a:xfrm>
            <a:off x="-68612" y="1551987"/>
            <a:ext cx="7976638" cy="3354765"/>
          </a:xfrm>
          <a:prstGeom prst="rect">
            <a:avLst/>
          </a:prstGeom>
          <a:noFill/>
        </p:spPr>
        <p:txBody>
          <a:bodyPr wrap="square" lIns="91440" tIns="45720" rIns="91440" bIns="45720" rtlCol="0" anchor="t">
            <a:spAutoFit/>
          </a:bodyPr>
          <a:lstStyle/>
          <a:p>
            <a:endParaRPr lang="en-GB" dirty="0">
              <a:solidFill>
                <a:srgbClr val="FFFFFF"/>
              </a:solidFill>
            </a:endParaRPr>
          </a:p>
          <a:p>
            <a:r>
              <a:rPr lang="en-GB" sz="2400" dirty="0">
                <a:solidFill>
                  <a:srgbClr val="FFFFFF"/>
                </a:solidFill>
              </a:rPr>
              <a:t>	</a:t>
            </a:r>
            <a:r>
              <a:rPr lang="en-GB" sz="3200" dirty="0">
                <a:solidFill>
                  <a:srgbClr val="FFFFFF"/>
                </a:solidFill>
                <a:latin typeface="Raleway" panose="020B0803030101060003" pitchFamily="34" charset="77"/>
              </a:rPr>
              <a:t>Omar Mallak</a:t>
            </a:r>
            <a:endParaRPr lang="en-GB" sz="3200" dirty="0">
              <a:solidFill>
                <a:srgbClr val="FFFFFF"/>
              </a:solidFill>
              <a:latin typeface="Raleway" panose="020B0803030101060003" pitchFamily="34" charset="77"/>
              <a:cs typeface="Calibri"/>
            </a:endParaRPr>
          </a:p>
          <a:p>
            <a:endParaRPr lang="en-GB" sz="2400" i="1" dirty="0">
              <a:solidFill>
                <a:srgbClr val="FFFFFF"/>
              </a:solidFill>
            </a:endParaRPr>
          </a:p>
          <a:p>
            <a:pPr marL="1714500" lvl="3" indent="-342900">
              <a:buFont typeface="Arial" panose="020B0604020202020204" pitchFamily="34" charset="0"/>
              <a:buChar char="•"/>
            </a:pPr>
            <a:r>
              <a:rPr lang="en-GB" sz="2400" i="1" dirty="0">
                <a:solidFill>
                  <a:srgbClr val="FFFFFF"/>
                </a:solidFill>
              </a:rPr>
              <a:t>BSc Cyber Security and Digital Forensic</a:t>
            </a:r>
          </a:p>
          <a:p>
            <a:pPr marL="1714500" lvl="3" indent="-342900">
              <a:buFont typeface="Arial" panose="020B0604020202020204" pitchFamily="34" charset="0"/>
              <a:buChar char="•"/>
            </a:pPr>
            <a:r>
              <a:rPr lang="en-GB" sz="2400" i="1" dirty="0">
                <a:solidFill>
                  <a:srgbClr val="FFFFFF"/>
                </a:solidFill>
              </a:rPr>
              <a:t>Security Awareness trainer in NCRC</a:t>
            </a:r>
          </a:p>
          <a:p>
            <a:pPr marL="1714500" lvl="3" indent="-342900">
              <a:buFont typeface="Arial" panose="020B0604020202020204" pitchFamily="34" charset="0"/>
              <a:buChar char="•"/>
            </a:pPr>
            <a:r>
              <a:rPr lang="en-GB" sz="2400" i="1" dirty="0">
                <a:solidFill>
                  <a:srgbClr val="FFFFFF"/>
                </a:solidFill>
              </a:rPr>
              <a:t>Security Engineer in Green Circle</a:t>
            </a:r>
          </a:p>
          <a:p>
            <a:pPr marL="1714500" lvl="3" indent="-342900">
              <a:buFont typeface="Arial" panose="020B0604020202020204" pitchFamily="34" charset="0"/>
              <a:buChar char="•"/>
            </a:pPr>
            <a:endParaRPr lang="en-GB" sz="2400" i="1" dirty="0">
              <a:solidFill>
                <a:srgbClr val="FFFFFF"/>
              </a:solidFill>
            </a:endParaRPr>
          </a:p>
          <a:p>
            <a:pPr lvl="3"/>
            <a:r>
              <a:rPr lang="en-GB" sz="2400" dirty="0">
                <a:solidFill>
                  <a:srgbClr val="FFFFFF"/>
                </a:solidFill>
              </a:rPr>
              <a:t>	</a:t>
            </a:r>
            <a:endParaRPr lang="en-GB" dirty="0">
              <a:solidFill>
                <a:srgbClr val="FFFFFF"/>
              </a:solidFill>
            </a:endParaRPr>
          </a:p>
          <a:p>
            <a:endParaRPr lang="en-GB" dirty="0"/>
          </a:p>
        </p:txBody>
      </p:sp>
    </p:spTree>
    <p:extLst>
      <p:ext uri="{BB962C8B-B14F-4D97-AF65-F5344CB8AC3E}">
        <p14:creationId xmlns:p14="http://schemas.microsoft.com/office/powerpoint/2010/main" val="21931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AEBE4780-5DF5-4E45-AFB6-51F278AFDB52}"/>
              </a:ext>
            </a:extLst>
          </p:cNvPr>
          <p:cNvSpPr txBox="1"/>
          <p:nvPr/>
        </p:nvSpPr>
        <p:spPr>
          <a:xfrm>
            <a:off x="68536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What you should know</a:t>
            </a:r>
          </a:p>
        </p:txBody>
      </p:sp>
      <p:sp>
        <p:nvSpPr>
          <p:cNvPr id="8" name="TextBox 7">
            <a:extLst>
              <a:ext uri="{FF2B5EF4-FFF2-40B4-BE49-F238E27FC236}">
                <a16:creationId xmlns:a16="http://schemas.microsoft.com/office/drawing/2014/main" id="{5093EB33-333F-4C8A-919E-A9EF66858AFC}"/>
              </a:ext>
            </a:extLst>
          </p:cNvPr>
          <p:cNvSpPr txBox="1"/>
          <p:nvPr/>
        </p:nvSpPr>
        <p:spPr>
          <a:xfrm>
            <a:off x="914400" y="1739501"/>
            <a:ext cx="10210800" cy="2580835"/>
          </a:xfrm>
          <a:prstGeom prst="rect">
            <a:avLst/>
          </a:prstGeom>
          <a:noFill/>
        </p:spPr>
        <p:txBody>
          <a:bodyPr wrap="square" rtlCol="0">
            <a:spAutoFit/>
          </a:bodyPr>
          <a:lstStyle/>
          <a:p>
            <a:pPr marL="457200" indent="-457200">
              <a:lnSpc>
                <a:spcPct val="115000"/>
              </a:lnSpc>
              <a:spcAft>
                <a:spcPts val="1000"/>
              </a:spcAft>
              <a:buFont typeface="Arial" panose="020B0604020202020204" pitchFamily="34" charset="0"/>
              <a:buChar char="•"/>
            </a:pPr>
            <a:r>
              <a:rPr lang="en-GB" sz="3200">
                <a:latin typeface="Calibri" panose="020F0502020204030204" pitchFamily="34" charset="0"/>
                <a:ea typeface="Calibri" panose="020F0502020204030204" pitchFamily="34" charset="0"/>
                <a:cs typeface="Calibri" panose="020F0502020204030204" pitchFamily="34" charset="0"/>
              </a:rPr>
              <a:t>C</a:t>
            </a:r>
            <a:r>
              <a:rPr lang="en-GB" sz="3200">
                <a:effectLst/>
                <a:latin typeface="Calibri" panose="020F0502020204030204" pitchFamily="34" charset="0"/>
                <a:ea typeface="Calibri" panose="020F0502020204030204" pitchFamily="34" charset="0"/>
                <a:cs typeface="Calibri" panose="020F0502020204030204" pitchFamily="34" charset="0"/>
              </a:rPr>
              <a:t>ybersecurity covers a vast area</a:t>
            </a:r>
          </a:p>
          <a:p>
            <a:pPr marL="457200" indent="-457200">
              <a:lnSpc>
                <a:spcPct val="115000"/>
              </a:lnSpc>
              <a:spcAft>
                <a:spcPts val="1000"/>
              </a:spcAft>
              <a:buFont typeface="Arial" panose="020B0604020202020204" pitchFamily="34" charset="0"/>
              <a:buChar char="•"/>
            </a:pPr>
            <a:r>
              <a:rPr lang="en-GB" sz="3200">
                <a:latin typeface="Calibri" panose="020F0502020204030204" pitchFamily="34" charset="0"/>
                <a:ea typeface="Calibri" panose="020F0502020204030204" pitchFamily="34" charset="0"/>
                <a:cs typeface="Calibri" panose="020F0502020204030204" pitchFamily="34" charset="0"/>
              </a:rPr>
              <a:t>What social engineering is</a:t>
            </a:r>
          </a:p>
          <a:p>
            <a:pPr marL="457200" indent="-457200">
              <a:lnSpc>
                <a:spcPct val="115000"/>
              </a:lnSpc>
              <a:spcAft>
                <a:spcPts val="1000"/>
              </a:spcAft>
              <a:buFont typeface="Arial" panose="020B0604020202020204" pitchFamily="34" charset="0"/>
              <a:buChar char="•"/>
            </a:pPr>
            <a:r>
              <a:rPr lang="en-GB" sz="3200">
                <a:latin typeface="Calibri" panose="020F0502020204030204" pitchFamily="34" charset="0"/>
                <a:ea typeface="Calibri" panose="020F0502020204030204" pitchFamily="34" charset="0"/>
                <a:cs typeface="Calibri" panose="020F0502020204030204" pitchFamily="34" charset="0"/>
              </a:rPr>
              <a:t>Different types of social engineering and how they work</a:t>
            </a:r>
            <a:r>
              <a:rPr lang="en-GB" sz="3200">
                <a:effectLst/>
                <a:latin typeface="Calibri" panose="020F0502020204030204" pitchFamily="34" charset="0"/>
                <a:ea typeface="Times New Roman" panose="02020603050405020304" pitchFamily="18" charset="0"/>
              </a:rPr>
              <a:t>					</a:t>
            </a:r>
            <a:endParaRPr lang="en-GB" sz="4400"/>
          </a:p>
        </p:txBody>
      </p:sp>
    </p:spTree>
    <p:extLst>
      <p:ext uri="{BB962C8B-B14F-4D97-AF65-F5344CB8AC3E}">
        <p14:creationId xmlns:p14="http://schemas.microsoft.com/office/powerpoint/2010/main" val="374509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927B3DD3-BAC4-4788-88DF-536F31149367}"/>
              </a:ext>
            </a:extLst>
          </p:cNvPr>
          <p:cNvSpPr txBox="1"/>
          <p:nvPr/>
        </p:nvSpPr>
        <p:spPr>
          <a:xfrm>
            <a:off x="700601" y="481321"/>
            <a:ext cx="103281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latin typeface="Raleway" panose="020B0803030101060003" pitchFamily="34" charset="77"/>
                <a:cs typeface="Calibri Light"/>
              </a:rPr>
              <a:t>Importance of doing the small things/Quick wins at home</a:t>
            </a:r>
          </a:p>
        </p:txBody>
      </p:sp>
      <p:sp>
        <p:nvSpPr>
          <p:cNvPr id="3" name="TextBox 2">
            <a:extLst>
              <a:ext uri="{FF2B5EF4-FFF2-40B4-BE49-F238E27FC236}">
                <a16:creationId xmlns:a16="http://schemas.microsoft.com/office/drawing/2014/main" id="{65A84016-7984-E2BB-5339-D11C6F451EE4}"/>
              </a:ext>
            </a:extLst>
          </p:cNvPr>
          <p:cNvSpPr txBox="1"/>
          <p:nvPr/>
        </p:nvSpPr>
        <p:spPr>
          <a:xfrm>
            <a:off x="576397" y="3429000"/>
            <a:ext cx="1057658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GB" sz="5400" dirty="0"/>
              <a:t>Secure and unique passwords</a:t>
            </a:r>
          </a:p>
          <a:p>
            <a:endParaRPr lang="en-GB" sz="5400" dirty="0"/>
          </a:p>
        </p:txBody>
      </p:sp>
    </p:spTree>
    <p:extLst>
      <p:ext uri="{BB962C8B-B14F-4D97-AF65-F5344CB8AC3E}">
        <p14:creationId xmlns:p14="http://schemas.microsoft.com/office/powerpoint/2010/main" val="33967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B55B5EBA-6A7F-4D58-AB0B-9CD6B28BA13E}"/>
              </a:ext>
            </a:extLst>
          </p:cNvPr>
          <p:cNvSpPr txBox="1"/>
          <p:nvPr/>
        </p:nvSpPr>
        <p:spPr>
          <a:xfrm>
            <a:off x="534654" y="197752"/>
            <a:ext cx="838741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Raleway" panose="020B0803030101060003" pitchFamily="34" charset="77"/>
                <a:cs typeface="Calibri Light"/>
              </a:rPr>
              <a:t>Secure and unique passwords – Password Lists</a:t>
            </a:r>
            <a:endParaRPr lang="en-GB" sz="1600" dirty="0">
              <a:latin typeface="Raleway" panose="020B0803030101060003" pitchFamily="34" charset="77"/>
            </a:endParaRPr>
          </a:p>
        </p:txBody>
      </p:sp>
      <p:sp>
        <p:nvSpPr>
          <p:cNvPr id="10" name="TextBox 9">
            <a:extLst>
              <a:ext uri="{FF2B5EF4-FFF2-40B4-BE49-F238E27FC236}">
                <a16:creationId xmlns:a16="http://schemas.microsoft.com/office/drawing/2014/main" id="{E1C5E215-A6CA-4F6B-A8EF-8DF2AFBEA6A0}"/>
              </a:ext>
            </a:extLst>
          </p:cNvPr>
          <p:cNvSpPr txBox="1"/>
          <p:nvPr/>
        </p:nvSpPr>
        <p:spPr>
          <a:xfrm>
            <a:off x="6673466" y="2126257"/>
            <a:ext cx="4497206" cy="2308324"/>
          </a:xfrm>
          <a:prstGeom prst="rect">
            <a:avLst/>
          </a:prstGeom>
          <a:noFill/>
        </p:spPr>
        <p:txBody>
          <a:bodyPr wrap="square" rtlCol="0">
            <a:spAutoFit/>
          </a:bodyPr>
          <a:lstStyle/>
          <a:p>
            <a:r>
              <a:rPr lang="en-GB" sz="2400" dirty="0">
                <a:latin typeface="Raleway" panose="020B0803030101060003" pitchFamily="34" charset="77"/>
              </a:rPr>
              <a:t>Examples of poor passwords:</a:t>
            </a:r>
          </a:p>
          <a:p>
            <a:pPr algn="ctr"/>
            <a:r>
              <a:rPr lang="en-GB" sz="2400" dirty="0">
                <a:latin typeface="Arial" panose="020B0604020202020204" pitchFamily="34" charset="0"/>
                <a:cs typeface="Arial" panose="020B0604020202020204" pitchFamily="34" charset="0"/>
              </a:rPr>
              <a:t>password</a:t>
            </a:r>
          </a:p>
          <a:p>
            <a:pPr algn="ctr"/>
            <a:r>
              <a:rPr lang="en-GB" sz="2400" dirty="0">
                <a:latin typeface="Arial" panose="020B0604020202020204" pitchFamily="34" charset="0"/>
                <a:cs typeface="Arial" panose="020B0604020202020204" pitchFamily="34" charset="0"/>
              </a:rPr>
              <a:t>dogsname1985</a:t>
            </a:r>
          </a:p>
          <a:p>
            <a:pPr algn="ctr"/>
            <a:r>
              <a:rPr lang="en-GB" sz="2400" dirty="0">
                <a:latin typeface="Arial" panose="020B0604020202020204" pitchFamily="34" charset="0"/>
                <a:cs typeface="Arial" panose="020B0604020202020204" pitchFamily="34" charset="0"/>
              </a:rPr>
              <a:t>summer2022</a:t>
            </a:r>
          </a:p>
          <a:p>
            <a:pPr algn="ctr"/>
            <a:r>
              <a:rPr lang="en-GB" sz="2400" dirty="0">
                <a:latin typeface="Arial" panose="020B0604020202020204" pitchFamily="34" charset="0"/>
                <a:cs typeface="Arial" panose="020B0604020202020204" pitchFamily="34" charset="0"/>
              </a:rPr>
              <a:t>child1child2!!</a:t>
            </a:r>
          </a:p>
          <a:p>
            <a:endParaRPr lang="en-GB" sz="2400" dirty="0"/>
          </a:p>
        </p:txBody>
      </p:sp>
      <p:sp>
        <p:nvSpPr>
          <p:cNvPr id="11" name="TextBox 10">
            <a:extLst>
              <a:ext uri="{FF2B5EF4-FFF2-40B4-BE49-F238E27FC236}">
                <a16:creationId xmlns:a16="http://schemas.microsoft.com/office/drawing/2014/main" id="{54F61DB4-5753-4928-A104-066BE5181A89}"/>
              </a:ext>
            </a:extLst>
          </p:cNvPr>
          <p:cNvSpPr txBox="1"/>
          <p:nvPr/>
        </p:nvSpPr>
        <p:spPr>
          <a:xfrm>
            <a:off x="6746572" y="5354090"/>
            <a:ext cx="4007291" cy="461665"/>
          </a:xfrm>
          <a:prstGeom prst="rect">
            <a:avLst/>
          </a:prstGeom>
          <a:noFill/>
        </p:spPr>
        <p:txBody>
          <a:bodyPr wrap="square" rtlCol="0">
            <a:spAutoFit/>
          </a:bodyPr>
          <a:lstStyle/>
          <a:p>
            <a:r>
              <a:rPr lang="en-GB" sz="2400" dirty="0"/>
              <a:t>New “</a:t>
            </a:r>
            <a:r>
              <a:rPr lang="en-GB" sz="2400" dirty="0" err="1"/>
              <a:t>Rockyou</a:t>
            </a:r>
            <a:r>
              <a:rPr lang="en-GB" sz="2400" dirty="0"/>
              <a:t>” 2020 list?</a:t>
            </a:r>
          </a:p>
        </p:txBody>
      </p:sp>
      <p:sp>
        <p:nvSpPr>
          <p:cNvPr id="12" name="TextBox 11">
            <a:extLst>
              <a:ext uri="{FF2B5EF4-FFF2-40B4-BE49-F238E27FC236}">
                <a16:creationId xmlns:a16="http://schemas.microsoft.com/office/drawing/2014/main" id="{2ACF34B6-793A-4EB1-883A-66C034931BF5}"/>
              </a:ext>
            </a:extLst>
          </p:cNvPr>
          <p:cNvSpPr txBox="1"/>
          <p:nvPr/>
        </p:nvSpPr>
        <p:spPr>
          <a:xfrm>
            <a:off x="6746572" y="4334759"/>
            <a:ext cx="4968240" cy="830997"/>
          </a:xfrm>
          <a:prstGeom prst="rect">
            <a:avLst/>
          </a:prstGeom>
          <a:noFill/>
        </p:spPr>
        <p:txBody>
          <a:bodyPr wrap="square" rtlCol="0">
            <a:spAutoFit/>
          </a:bodyPr>
          <a:lstStyle/>
          <a:p>
            <a:r>
              <a:rPr lang="en-GB" sz="2400" dirty="0"/>
              <a:t>Old “</a:t>
            </a:r>
            <a:r>
              <a:rPr lang="en-GB" sz="2400" dirty="0" err="1"/>
              <a:t>Rockyou</a:t>
            </a:r>
            <a:r>
              <a:rPr lang="en-GB" sz="2400" dirty="0"/>
              <a:t>” list had </a:t>
            </a:r>
            <a:r>
              <a:rPr lang="en-GB" sz="2400" b="1" dirty="0">
                <a:latin typeface="Raleway" panose="020B0803030101060003" pitchFamily="34" charset="77"/>
              </a:rPr>
              <a:t>32,000,000</a:t>
            </a:r>
            <a:r>
              <a:rPr lang="en-GB" sz="2400" dirty="0"/>
              <a:t>  unique passwords</a:t>
            </a:r>
          </a:p>
        </p:txBody>
      </p:sp>
      <p:sp>
        <p:nvSpPr>
          <p:cNvPr id="13" name="TextBox 12">
            <a:extLst>
              <a:ext uri="{FF2B5EF4-FFF2-40B4-BE49-F238E27FC236}">
                <a16:creationId xmlns:a16="http://schemas.microsoft.com/office/drawing/2014/main" id="{97E627BB-3495-4DC3-9695-55FA1C03DFE2}"/>
              </a:ext>
            </a:extLst>
          </p:cNvPr>
          <p:cNvSpPr txBox="1"/>
          <p:nvPr/>
        </p:nvSpPr>
        <p:spPr>
          <a:xfrm>
            <a:off x="7772315" y="5906076"/>
            <a:ext cx="2299511" cy="584775"/>
          </a:xfrm>
          <a:prstGeom prst="rect">
            <a:avLst/>
          </a:prstGeom>
          <a:noFill/>
        </p:spPr>
        <p:txBody>
          <a:bodyPr wrap="square" rtlCol="0">
            <a:spAutoFit/>
          </a:bodyPr>
          <a:lstStyle/>
          <a:p>
            <a:r>
              <a:rPr lang="en-GB" sz="3200" b="1" dirty="0">
                <a:latin typeface="Raleway" panose="020B0803030101060003" pitchFamily="34" charset="77"/>
              </a:rPr>
              <a:t>8.4 Billion</a:t>
            </a:r>
            <a:endParaRPr lang="en-GB" sz="2000" b="1" dirty="0">
              <a:latin typeface="Raleway" panose="020B0803030101060003" pitchFamily="34" charset="77"/>
            </a:endParaRPr>
          </a:p>
        </p:txBody>
      </p:sp>
      <p:grpSp>
        <p:nvGrpSpPr>
          <p:cNvPr id="3" name="Group 2">
            <a:extLst>
              <a:ext uri="{FF2B5EF4-FFF2-40B4-BE49-F238E27FC236}">
                <a16:creationId xmlns:a16="http://schemas.microsoft.com/office/drawing/2014/main" id="{6184E8B5-D880-8CA3-6D25-CEFF069975F6}"/>
              </a:ext>
            </a:extLst>
          </p:cNvPr>
          <p:cNvGrpSpPr/>
          <p:nvPr/>
        </p:nvGrpSpPr>
        <p:grpSpPr>
          <a:xfrm>
            <a:off x="168177" y="1758048"/>
            <a:ext cx="6093519" cy="4902200"/>
            <a:chOff x="168177" y="1758048"/>
            <a:chExt cx="6093519" cy="4902200"/>
          </a:xfrm>
        </p:grpSpPr>
        <p:pic>
          <p:nvPicPr>
            <p:cNvPr id="21" name="Picture 20" descr="Table&#10;&#10;Description automatically generated">
              <a:extLst>
                <a:ext uri="{FF2B5EF4-FFF2-40B4-BE49-F238E27FC236}">
                  <a16:creationId xmlns:a16="http://schemas.microsoft.com/office/drawing/2014/main" id="{CF01E840-C439-E72F-CED8-42620C660AC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8177" y="1758048"/>
              <a:ext cx="5105400" cy="4902200"/>
            </a:xfrm>
            <a:custGeom>
              <a:avLst/>
              <a:gdLst>
                <a:gd name="connsiteX0" fmla="*/ 0 w 5105400"/>
                <a:gd name="connsiteY0" fmla="*/ 0 h 4902200"/>
                <a:gd name="connsiteX1" fmla="*/ 669375 w 5105400"/>
                <a:gd name="connsiteY1" fmla="*/ 0 h 4902200"/>
                <a:gd name="connsiteX2" fmla="*/ 1134533 w 5105400"/>
                <a:gd name="connsiteY2" fmla="*/ 0 h 4902200"/>
                <a:gd name="connsiteX3" fmla="*/ 1701800 w 5105400"/>
                <a:gd name="connsiteY3" fmla="*/ 0 h 4902200"/>
                <a:gd name="connsiteX4" fmla="*/ 2320121 w 5105400"/>
                <a:gd name="connsiteY4" fmla="*/ 0 h 4902200"/>
                <a:gd name="connsiteX5" fmla="*/ 2734225 w 5105400"/>
                <a:gd name="connsiteY5" fmla="*/ 0 h 4902200"/>
                <a:gd name="connsiteX6" fmla="*/ 3148330 w 5105400"/>
                <a:gd name="connsiteY6" fmla="*/ 0 h 4902200"/>
                <a:gd name="connsiteX7" fmla="*/ 3817705 w 5105400"/>
                <a:gd name="connsiteY7" fmla="*/ 0 h 4902200"/>
                <a:gd name="connsiteX8" fmla="*/ 4384971 w 5105400"/>
                <a:gd name="connsiteY8" fmla="*/ 0 h 4902200"/>
                <a:gd name="connsiteX9" fmla="*/ 5105400 w 5105400"/>
                <a:gd name="connsiteY9" fmla="*/ 0 h 4902200"/>
                <a:gd name="connsiteX10" fmla="*/ 5105400 w 5105400"/>
                <a:gd name="connsiteY10" fmla="*/ 544689 h 4902200"/>
                <a:gd name="connsiteX11" fmla="*/ 5105400 w 5105400"/>
                <a:gd name="connsiteY11" fmla="*/ 1138400 h 4902200"/>
                <a:gd name="connsiteX12" fmla="*/ 5105400 w 5105400"/>
                <a:gd name="connsiteY12" fmla="*/ 1585045 h 4902200"/>
                <a:gd name="connsiteX13" fmla="*/ 5105400 w 5105400"/>
                <a:gd name="connsiteY13" fmla="*/ 2129734 h 4902200"/>
                <a:gd name="connsiteX14" fmla="*/ 5105400 w 5105400"/>
                <a:gd name="connsiteY14" fmla="*/ 2527356 h 4902200"/>
                <a:gd name="connsiteX15" fmla="*/ 5105400 w 5105400"/>
                <a:gd name="connsiteY15" fmla="*/ 3170089 h 4902200"/>
                <a:gd name="connsiteX16" fmla="*/ 5105400 w 5105400"/>
                <a:gd name="connsiteY16" fmla="*/ 3714778 h 4902200"/>
                <a:gd name="connsiteX17" fmla="*/ 5105400 w 5105400"/>
                <a:gd name="connsiteY17" fmla="*/ 4357511 h 4902200"/>
                <a:gd name="connsiteX18" fmla="*/ 5105400 w 5105400"/>
                <a:gd name="connsiteY18" fmla="*/ 4902200 h 4902200"/>
                <a:gd name="connsiteX19" fmla="*/ 4640241 w 5105400"/>
                <a:gd name="connsiteY19" fmla="*/ 4902200 h 4902200"/>
                <a:gd name="connsiteX20" fmla="*/ 3970867 w 5105400"/>
                <a:gd name="connsiteY20" fmla="*/ 4902200 h 4902200"/>
                <a:gd name="connsiteX21" fmla="*/ 3403600 w 5105400"/>
                <a:gd name="connsiteY21" fmla="*/ 4902200 h 4902200"/>
                <a:gd name="connsiteX22" fmla="*/ 2989495 w 5105400"/>
                <a:gd name="connsiteY22" fmla="*/ 4902200 h 4902200"/>
                <a:gd name="connsiteX23" fmla="*/ 2422229 w 5105400"/>
                <a:gd name="connsiteY23" fmla="*/ 4902200 h 4902200"/>
                <a:gd name="connsiteX24" fmla="*/ 1906016 w 5105400"/>
                <a:gd name="connsiteY24" fmla="*/ 4902200 h 4902200"/>
                <a:gd name="connsiteX25" fmla="*/ 1389803 w 5105400"/>
                <a:gd name="connsiteY25" fmla="*/ 4902200 h 4902200"/>
                <a:gd name="connsiteX26" fmla="*/ 873591 w 5105400"/>
                <a:gd name="connsiteY26" fmla="*/ 4902200 h 4902200"/>
                <a:gd name="connsiteX27" fmla="*/ 0 w 5105400"/>
                <a:gd name="connsiteY27" fmla="*/ 4902200 h 4902200"/>
                <a:gd name="connsiteX28" fmla="*/ 0 w 5105400"/>
                <a:gd name="connsiteY28" fmla="*/ 4308489 h 4902200"/>
                <a:gd name="connsiteX29" fmla="*/ 0 w 5105400"/>
                <a:gd name="connsiteY29" fmla="*/ 3812822 h 4902200"/>
                <a:gd name="connsiteX30" fmla="*/ 0 w 5105400"/>
                <a:gd name="connsiteY30" fmla="*/ 3415199 h 4902200"/>
                <a:gd name="connsiteX31" fmla="*/ 0 w 5105400"/>
                <a:gd name="connsiteY31" fmla="*/ 2919532 h 4902200"/>
                <a:gd name="connsiteX32" fmla="*/ 0 w 5105400"/>
                <a:gd name="connsiteY32" fmla="*/ 2325822 h 4902200"/>
                <a:gd name="connsiteX33" fmla="*/ 0 w 5105400"/>
                <a:gd name="connsiteY33" fmla="*/ 1683089 h 4902200"/>
                <a:gd name="connsiteX34" fmla="*/ 0 w 5105400"/>
                <a:gd name="connsiteY34" fmla="*/ 1285466 h 4902200"/>
                <a:gd name="connsiteX35" fmla="*/ 0 w 5105400"/>
                <a:gd name="connsiteY35" fmla="*/ 887843 h 4902200"/>
                <a:gd name="connsiteX36" fmla="*/ 0 w 5105400"/>
                <a:gd name="connsiteY36" fmla="*/ 0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05400" h="4902200" fill="none" extrusionOk="0">
                  <a:moveTo>
                    <a:pt x="0" y="0"/>
                  </a:moveTo>
                  <a:cubicBezTo>
                    <a:pt x="153420" y="-8369"/>
                    <a:pt x="482201" y="37740"/>
                    <a:pt x="669375" y="0"/>
                  </a:cubicBezTo>
                  <a:cubicBezTo>
                    <a:pt x="856550" y="-37740"/>
                    <a:pt x="993273" y="41402"/>
                    <a:pt x="1134533" y="0"/>
                  </a:cubicBezTo>
                  <a:cubicBezTo>
                    <a:pt x="1275793" y="-41402"/>
                    <a:pt x="1423564" y="42689"/>
                    <a:pt x="1701800" y="0"/>
                  </a:cubicBezTo>
                  <a:cubicBezTo>
                    <a:pt x="1980036" y="-42689"/>
                    <a:pt x="2067368" y="37543"/>
                    <a:pt x="2320121" y="0"/>
                  </a:cubicBezTo>
                  <a:cubicBezTo>
                    <a:pt x="2572874" y="-37543"/>
                    <a:pt x="2541991" y="24817"/>
                    <a:pt x="2734225" y="0"/>
                  </a:cubicBezTo>
                  <a:cubicBezTo>
                    <a:pt x="2926459" y="-24817"/>
                    <a:pt x="3050683" y="24755"/>
                    <a:pt x="3148330" y="0"/>
                  </a:cubicBezTo>
                  <a:cubicBezTo>
                    <a:pt x="3245977" y="-24755"/>
                    <a:pt x="3641524" y="34854"/>
                    <a:pt x="3817705" y="0"/>
                  </a:cubicBezTo>
                  <a:cubicBezTo>
                    <a:pt x="3993886" y="-34854"/>
                    <a:pt x="4152373" y="45134"/>
                    <a:pt x="4384971" y="0"/>
                  </a:cubicBezTo>
                  <a:cubicBezTo>
                    <a:pt x="4617569" y="-45134"/>
                    <a:pt x="4959803" y="83093"/>
                    <a:pt x="5105400" y="0"/>
                  </a:cubicBezTo>
                  <a:cubicBezTo>
                    <a:pt x="5164619" y="185475"/>
                    <a:pt x="5077271" y="273416"/>
                    <a:pt x="5105400" y="544689"/>
                  </a:cubicBezTo>
                  <a:cubicBezTo>
                    <a:pt x="5133529" y="815962"/>
                    <a:pt x="5034771" y="987837"/>
                    <a:pt x="5105400" y="1138400"/>
                  </a:cubicBezTo>
                  <a:cubicBezTo>
                    <a:pt x="5176029" y="1288963"/>
                    <a:pt x="5054386" y="1434802"/>
                    <a:pt x="5105400" y="1585045"/>
                  </a:cubicBezTo>
                  <a:cubicBezTo>
                    <a:pt x="5156414" y="1735288"/>
                    <a:pt x="5087543" y="1972839"/>
                    <a:pt x="5105400" y="2129734"/>
                  </a:cubicBezTo>
                  <a:cubicBezTo>
                    <a:pt x="5123257" y="2286629"/>
                    <a:pt x="5094987" y="2339818"/>
                    <a:pt x="5105400" y="2527356"/>
                  </a:cubicBezTo>
                  <a:cubicBezTo>
                    <a:pt x="5115813" y="2714894"/>
                    <a:pt x="5050403" y="2916925"/>
                    <a:pt x="5105400" y="3170089"/>
                  </a:cubicBezTo>
                  <a:cubicBezTo>
                    <a:pt x="5160397" y="3423253"/>
                    <a:pt x="5054806" y="3570404"/>
                    <a:pt x="5105400" y="3714778"/>
                  </a:cubicBezTo>
                  <a:cubicBezTo>
                    <a:pt x="5155994" y="3859152"/>
                    <a:pt x="5055821" y="4212678"/>
                    <a:pt x="5105400" y="4357511"/>
                  </a:cubicBezTo>
                  <a:cubicBezTo>
                    <a:pt x="5154979" y="4502344"/>
                    <a:pt x="5057318" y="4697132"/>
                    <a:pt x="5105400" y="4902200"/>
                  </a:cubicBezTo>
                  <a:cubicBezTo>
                    <a:pt x="4940326" y="4921477"/>
                    <a:pt x="4814020" y="4880369"/>
                    <a:pt x="4640241" y="4902200"/>
                  </a:cubicBezTo>
                  <a:cubicBezTo>
                    <a:pt x="4466462" y="4924031"/>
                    <a:pt x="4130075" y="4899774"/>
                    <a:pt x="3970867" y="4902200"/>
                  </a:cubicBezTo>
                  <a:cubicBezTo>
                    <a:pt x="3811659" y="4904626"/>
                    <a:pt x="3561573" y="4839297"/>
                    <a:pt x="3403600" y="4902200"/>
                  </a:cubicBezTo>
                  <a:cubicBezTo>
                    <a:pt x="3245627" y="4965103"/>
                    <a:pt x="3105191" y="4896283"/>
                    <a:pt x="2989495" y="4902200"/>
                  </a:cubicBezTo>
                  <a:cubicBezTo>
                    <a:pt x="2873800" y="4908117"/>
                    <a:pt x="2611771" y="4890737"/>
                    <a:pt x="2422229" y="4902200"/>
                  </a:cubicBezTo>
                  <a:cubicBezTo>
                    <a:pt x="2232687" y="4913663"/>
                    <a:pt x="2070720" y="4868953"/>
                    <a:pt x="1906016" y="4902200"/>
                  </a:cubicBezTo>
                  <a:cubicBezTo>
                    <a:pt x="1741312" y="4935447"/>
                    <a:pt x="1632773" y="4889201"/>
                    <a:pt x="1389803" y="4902200"/>
                  </a:cubicBezTo>
                  <a:cubicBezTo>
                    <a:pt x="1146833" y="4915199"/>
                    <a:pt x="1068571" y="4841760"/>
                    <a:pt x="873591" y="4902200"/>
                  </a:cubicBezTo>
                  <a:cubicBezTo>
                    <a:pt x="678611" y="4962640"/>
                    <a:pt x="344295" y="4843352"/>
                    <a:pt x="0" y="4902200"/>
                  </a:cubicBezTo>
                  <a:cubicBezTo>
                    <a:pt x="-48841" y="4760142"/>
                    <a:pt x="17497" y="4469449"/>
                    <a:pt x="0" y="4308489"/>
                  </a:cubicBezTo>
                  <a:cubicBezTo>
                    <a:pt x="-17497" y="4147529"/>
                    <a:pt x="45047" y="3921478"/>
                    <a:pt x="0" y="3812822"/>
                  </a:cubicBezTo>
                  <a:cubicBezTo>
                    <a:pt x="-45047" y="3704166"/>
                    <a:pt x="42889" y="3547877"/>
                    <a:pt x="0" y="3415199"/>
                  </a:cubicBezTo>
                  <a:cubicBezTo>
                    <a:pt x="-42889" y="3282521"/>
                    <a:pt x="32031" y="3090084"/>
                    <a:pt x="0" y="2919532"/>
                  </a:cubicBezTo>
                  <a:cubicBezTo>
                    <a:pt x="-32031" y="2748980"/>
                    <a:pt x="53024" y="2559372"/>
                    <a:pt x="0" y="2325822"/>
                  </a:cubicBezTo>
                  <a:cubicBezTo>
                    <a:pt x="-53024" y="2092272"/>
                    <a:pt x="32887" y="1840324"/>
                    <a:pt x="0" y="1683089"/>
                  </a:cubicBezTo>
                  <a:cubicBezTo>
                    <a:pt x="-32887" y="1525854"/>
                    <a:pt x="10868" y="1472518"/>
                    <a:pt x="0" y="1285466"/>
                  </a:cubicBezTo>
                  <a:cubicBezTo>
                    <a:pt x="-10868" y="1098414"/>
                    <a:pt x="20414" y="968219"/>
                    <a:pt x="0" y="887843"/>
                  </a:cubicBezTo>
                  <a:cubicBezTo>
                    <a:pt x="-20414" y="807467"/>
                    <a:pt x="69762" y="304907"/>
                    <a:pt x="0" y="0"/>
                  </a:cubicBezTo>
                  <a:close/>
                </a:path>
                <a:path w="5105400" h="4902200" stroke="0" extrusionOk="0">
                  <a:moveTo>
                    <a:pt x="0" y="0"/>
                  </a:moveTo>
                  <a:cubicBezTo>
                    <a:pt x="105388" y="-19112"/>
                    <a:pt x="265914" y="55203"/>
                    <a:pt x="516213" y="0"/>
                  </a:cubicBezTo>
                  <a:cubicBezTo>
                    <a:pt x="766512" y="-55203"/>
                    <a:pt x="744175" y="48819"/>
                    <a:pt x="930317" y="0"/>
                  </a:cubicBezTo>
                  <a:cubicBezTo>
                    <a:pt x="1116459" y="-48819"/>
                    <a:pt x="1379908" y="24296"/>
                    <a:pt x="1599692" y="0"/>
                  </a:cubicBezTo>
                  <a:cubicBezTo>
                    <a:pt x="1819477" y="-24296"/>
                    <a:pt x="1943177" y="35177"/>
                    <a:pt x="2115905" y="0"/>
                  </a:cubicBezTo>
                  <a:cubicBezTo>
                    <a:pt x="2288633" y="-35177"/>
                    <a:pt x="2419494" y="5233"/>
                    <a:pt x="2632117" y="0"/>
                  </a:cubicBezTo>
                  <a:cubicBezTo>
                    <a:pt x="2844740" y="-5233"/>
                    <a:pt x="2994718" y="30241"/>
                    <a:pt x="3301492" y="0"/>
                  </a:cubicBezTo>
                  <a:cubicBezTo>
                    <a:pt x="3608266" y="-30241"/>
                    <a:pt x="3595837" y="18232"/>
                    <a:pt x="3766651" y="0"/>
                  </a:cubicBezTo>
                  <a:cubicBezTo>
                    <a:pt x="3937465" y="-18232"/>
                    <a:pt x="4199402" y="7487"/>
                    <a:pt x="4436025" y="0"/>
                  </a:cubicBezTo>
                  <a:cubicBezTo>
                    <a:pt x="4672648" y="-7487"/>
                    <a:pt x="4787019" y="67288"/>
                    <a:pt x="5105400" y="0"/>
                  </a:cubicBezTo>
                  <a:cubicBezTo>
                    <a:pt x="5144736" y="266527"/>
                    <a:pt x="5098745" y="284590"/>
                    <a:pt x="5105400" y="544689"/>
                  </a:cubicBezTo>
                  <a:cubicBezTo>
                    <a:pt x="5112055" y="804788"/>
                    <a:pt x="5088916" y="948240"/>
                    <a:pt x="5105400" y="1089378"/>
                  </a:cubicBezTo>
                  <a:cubicBezTo>
                    <a:pt x="5121884" y="1230516"/>
                    <a:pt x="5049419" y="1429909"/>
                    <a:pt x="5105400" y="1683089"/>
                  </a:cubicBezTo>
                  <a:cubicBezTo>
                    <a:pt x="5161381" y="1936269"/>
                    <a:pt x="5086180" y="1950949"/>
                    <a:pt x="5105400" y="2080712"/>
                  </a:cubicBezTo>
                  <a:cubicBezTo>
                    <a:pt x="5124620" y="2210475"/>
                    <a:pt x="5045715" y="2435246"/>
                    <a:pt x="5105400" y="2625400"/>
                  </a:cubicBezTo>
                  <a:cubicBezTo>
                    <a:pt x="5165085" y="2815554"/>
                    <a:pt x="5077598" y="2911346"/>
                    <a:pt x="5105400" y="3170089"/>
                  </a:cubicBezTo>
                  <a:cubicBezTo>
                    <a:pt x="5133202" y="3428832"/>
                    <a:pt x="5045438" y="3570770"/>
                    <a:pt x="5105400" y="3714778"/>
                  </a:cubicBezTo>
                  <a:cubicBezTo>
                    <a:pt x="5165362" y="3858786"/>
                    <a:pt x="5058622" y="4062924"/>
                    <a:pt x="5105400" y="4308489"/>
                  </a:cubicBezTo>
                  <a:cubicBezTo>
                    <a:pt x="5152178" y="4554054"/>
                    <a:pt x="5104155" y="4672069"/>
                    <a:pt x="5105400" y="4902200"/>
                  </a:cubicBezTo>
                  <a:cubicBezTo>
                    <a:pt x="4917776" y="4972304"/>
                    <a:pt x="4670449" y="4872884"/>
                    <a:pt x="4487079" y="4902200"/>
                  </a:cubicBezTo>
                  <a:cubicBezTo>
                    <a:pt x="4303709" y="4931516"/>
                    <a:pt x="4180083" y="4867901"/>
                    <a:pt x="4021921" y="4902200"/>
                  </a:cubicBezTo>
                  <a:cubicBezTo>
                    <a:pt x="3863759" y="4936499"/>
                    <a:pt x="3636122" y="4822377"/>
                    <a:pt x="3352546" y="4902200"/>
                  </a:cubicBezTo>
                  <a:cubicBezTo>
                    <a:pt x="3068971" y="4982023"/>
                    <a:pt x="3020683" y="4882657"/>
                    <a:pt x="2785279" y="4902200"/>
                  </a:cubicBezTo>
                  <a:cubicBezTo>
                    <a:pt x="2549875" y="4921743"/>
                    <a:pt x="2543969" y="4848858"/>
                    <a:pt x="2320121" y="4902200"/>
                  </a:cubicBezTo>
                  <a:cubicBezTo>
                    <a:pt x="2096273" y="4955542"/>
                    <a:pt x="1893939" y="4886976"/>
                    <a:pt x="1752854" y="4902200"/>
                  </a:cubicBezTo>
                  <a:cubicBezTo>
                    <a:pt x="1611769" y="4917424"/>
                    <a:pt x="1528045" y="4863354"/>
                    <a:pt x="1338749" y="4902200"/>
                  </a:cubicBezTo>
                  <a:cubicBezTo>
                    <a:pt x="1149454" y="4941046"/>
                    <a:pt x="1114044" y="4888751"/>
                    <a:pt x="924645" y="4902200"/>
                  </a:cubicBezTo>
                  <a:cubicBezTo>
                    <a:pt x="735246" y="4915649"/>
                    <a:pt x="433251" y="4853013"/>
                    <a:pt x="0" y="4902200"/>
                  </a:cubicBezTo>
                  <a:cubicBezTo>
                    <a:pt x="-49359" y="4726951"/>
                    <a:pt x="38170" y="4597996"/>
                    <a:pt x="0" y="4455555"/>
                  </a:cubicBezTo>
                  <a:cubicBezTo>
                    <a:pt x="-38170" y="4313114"/>
                    <a:pt x="6373" y="4032731"/>
                    <a:pt x="0" y="3812822"/>
                  </a:cubicBezTo>
                  <a:cubicBezTo>
                    <a:pt x="-6373" y="3592913"/>
                    <a:pt x="9518" y="3516607"/>
                    <a:pt x="0" y="3317155"/>
                  </a:cubicBezTo>
                  <a:cubicBezTo>
                    <a:pt x="-9518" y="3117703"/>
                    <a:pt x="38699" y="3025284"/>
                    <a:pt x="0" y="2919532"/>
                  </a:cubicBezTo>
                  <a:cubicBezTo>
                    <a:pt x="-38699" y="2813780"/>
                    <a:pt x="62147" y="2538261"/>
                    <a:pt x="0" y="2325822"/>
                  </a:cubicBezTo>
                  <a:cubicBezTo>
                    <a:pt x="-62147" y="2113383"/>
                    <a:pt x="10176" y="2006038"/>
                    <a:pt x="0" y="1879177"/>
                  </a:cubicBezTo>
                  <a:cubicBezTo>
                    <a:pt x="-10176" y="1752317"/>
                    <a:pt x="68965" y="1573666"/>
                    <a:pt x="0" y="1285466"/>
                  </a:cubicBezTo>
                  <a:cubicBezTo>
                    <a:pt x="-68965" y="997266"/>
                    <a:pt x="54070" y="883157"/>
                    <a:pt x="0" y="642733"/>
                  </a:cubicBezTo>
                  <a:cubicBezTo>
                    <a:pt x="-54070" y="402309"/>
                    <a:pt x="29937" y="316853"/>
                    <a:pt x="0" y="0"/>
                  </a:cubicBezTo>
                  <a:close/>
                </a:path>
              </a:pathLst>
            </a:custGeom>
            <a:ln>
              <a:solidFill>
                <a:srgbClr val="00B0F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26" name="Picture 2">
              <a:extLst>
                <a:ext uri="{FF2B5EF4-FFF2-40B4-BE49-F238E27FC236}">
                  <a16:creationId xmlns:a16="http://schemas.microsoft.com/office/drawing/2014/main" id="{6624EDF7-BA35-EE1A-67F5-FD60C06D5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427" y="2255920"/>
              <a:ext cx="1579287" cy="157928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47A70E7-8BDE-FE8D-48BA-74F98C583964}"/>
                </a:ext>
              </a:extLst>
            </p:cNvPr>
            <p:cNvSpPr txBox="1"/>
            <p:nvPr/>
          </p:nvSpPr>
          <p:spPr>
            <a:xfrm>
              <a:off x="4589443" y="3880198"/>
              <a:ext cx="1672253" cy="461665"/>
            </a:xfrm>
            <a:custGeom>
              <a:avLst/>
              <a:gdLst>
                <a:gd name="connsiteX0" fmla="*/ 0 w 1672253"/>
                <a:gd name="connsiteY0" fmla="*/ 0 h 461665"/>
                <a:gd name="connsiteX1" fmla="*/ 590863 w 1672253"/>
                <a:gd name="connsiteY1" fmla="*/ 0 h 461665"/>
                <a:gd name="connsiteX2" fmla="*/ 1165003 w 1672253"/>
                <a:gd name="connsiteY2" fmla="*/ 0 h 461665"/>
                <a:gd name="connsiteX3" fmla="*/ 1672253 w 1672253"/>
                <a:gd name="connsiteY3" fmla="*/ 0 h 461665"/>
                <a:gd name="connsiteX4" fmla="*/ 1672253 w 1672253"/>
                <a:gd name="connsiteY4" fmla="*/ 461665 h 461665"/>
                <a:gd name="connsiteX5" fmla="*/ 1148280 w 1672253"/>
                <a:gd name="connsiteY5" fmla="*/ 461665 h 461665"/>
                <a:gd name="connsiteX6" fmla="*/ 590863 w 1672253"/>
                <a:gd name="connsiteY6" fmla="*/ 461665 h 461665"/>
                <a:gd name="connsiteX7" fmla="*/ 0 w 1672253"/>
                <a:gd name="connsiteY7" fmla="*/ 461665 h 461665"/>
                <a:gd name="connsiteX8" fmla="*/ 0 w 1672253"/>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253" h="461665" fill="none" extrusionOk="0">
                  <a:moveTo>
                    <a:pt x="0" y="0"/>
                  </a:moveTo>
                  <a:cubicBezTo>
                    <a:pt x="167285" y="10828"/>
                    <a:pt x="413759" y="971"/>
                    <a:pt x="590863" y="0"/>
                  </a:cubicBezTo>
                  <a:cubicBezTo>
                    <a:pt x="767967" y="-971"/>
                    <a:pt x="1015797" y="-7579"/>
                    <a:pt x="1165003" y="0"/>
                  </a:cubicBezTo>
                  <a:cubicBezTo>
                    <a:pt x="1314209" y="7579"/>
                    <a:pt x="1501550" y="10825"/>
                    <a:pt x="1672253" y="0"/>
                  </a:cubicBezTo>
                  <a:cubicBezTo>
                    <a:pt x="1684601" y="151199"/>
                    <a:pt x="1670122" y="286920"/>
                    <a:pt x="1672253" y="461665"/>
                  </a:cubicBezTo>
                  <a:cubicBezTo>
                    <a:pt x="1470463" y="455692"/>
                    <a:pt x="1301905" y="448389"/>
                    <a:pt x="1148280" y="461665"/>
                  </a:cubicBezTo>
                  <a:cubicBezTo>
                    <a:pt x="994655" y="474941"/>
                    <a:pt x="711177" y="488935"/>
                    <a:pt x="590863" y="461665"/>
                  </a:cubicBezTo>
                  <a:cubicBezTo>
                    <a:pt x="470549" y="434395"/>
                    <a:pt x="199592" y="443986"/>
                    <a:pt x="0" y="461665"/>
                  </a:cubicBezTo>
                  <a:cubicBezTo>
                    <a:pt x="7532" y="266005"/>
                    <a:pt x="-4831" y="226208"/>
                    <a:pt x="0" y="0"/>
                  </a:cubicBezTo>
                  <a:close/>
                </a:path>
                <a:path w="1672253" h="461665" stroke="0" extrusionOk="0">
                  <a:moveTo>
                    <a:pt x="0" y="0"/>
                  </a:moveTo>
                  <a:cubicBezTo>
                    <a:pt x="141310" y="-12742"/>
                    <a:pt x="414388" y="-23476"/>
                    <a:pt x="540695" y="0"/>
                  </a:cubicBezTo>
                  <a:cubicBezTo>
                    <a:pt x="667003" y="23476"/>
                    <a:pt x="940055" y="4437"/>
                    <a:pt x="1047945" y="0"/>
                  </a:cubicBezTo>
                  <a:cubicBezTo>
                    <a:pt x="1155835" y="-4437"/>
                    <a:pt x="1513834" y="4732"/>
                    <a:pt x="1672253" y="0"/>
                  </a:cubicBezTo>
                  <a:cubicBezTo>
                    <a:pt x="1669985" y="217652"/>
                    <a:pt x="1659296" y="330148"/>
                    <a:pt x="1672253" y="461665"/>
                  </a:cubicBezTo>
                  <a:cubicBezTo>
                    <a:pt x="1524662" y="475971"/>
                    <a:pt x="1258452" y="468086"/>
                    <a:pt x="1148280" y="461665"/>
                  </a:cubicBezTo>
                  <a:cubicBezTo>
                    <a:pt x="1038108" y="455244"/>
                    <a:pt x="741938" y="446753"/>
                    <a:pt x="557418" y="461665"/>
                  </a:cubicBezTo>
                  <a:cubicBezTo>
                    <a:pt x="372898" y="476577"/>
                    <a:pt x="124739" y="437260"/>
                    <a:pt x="0" y="461665"/>
                  </a:cubicBezTo>
                  <a:cubicBezTo>
                    <a:pt x="-12559" y="298091"/>
                    <a:pt x="13350" y="144582"/>
                    <a:pt x="0" y="0"/>
                  </a:cubicBezTo>
                  <a:close/>
                </a:path>
              </a:pathLst>
            </a:custGeom>
            <a:solidFill>
              <a:schemeClr val="bg1"/>
            </a:solidFill>
            <a:ln>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none" rtlCol="0">
              <a:spAutoFit/>
            </a:bodyPr>
            <a:lstStyle/>
            <a:p>
              <a:r>
                <a:rPr lang="en-US" sz="2400" err="1"/>
                <a:t>rockyou.txt</a:t>
              </a:r>
              <a:endParaRPr lang="en-US" sz="2400"/>
            </a:p>
          </p:txBody>
        </p:sp>
      </p:grpSp>
    </p:spTree>
    <p:extLst>
      <p:ext uri="{BB962C8B-B14F-4D97-AF65-F5344CB8AC3E}">
        <p14:creationId xmlns:p14="http://schemas.microsoft.com/office/powerpoint/2010/main" val="23614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TextBox 13">
            <a:extLst>
              <a:ext uri="{FF2B5EF4-FFF2-40B4-BE49-F238E27FC236}">
                <a16:creationId xmlns:a16="http://schemas.microsoft.com/office/drawing/2014/main" id="{2F4693E5-CFC9-4B40-B1E3-D22E4C3E7B28}"/>
              </a:ext>
            </a:extLst>
          </p:cNvPr>
          <p:cNvSpPr txBox="1"/>
          <p:nvPr/>
        </p:nvSpPr>
        <p:spPr>
          <a:xfrm>
            <a:off x="700601" y="481321"/>
            <a:ext cx="838741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latin typeface="Raleway" panose="020B0803030101060003" pitchFamily="34" charset="77"/>
                <a:cs typeface="Calibri Light"/>
              </a:rPr>
              <a:t>Secure and unique passwords – Brute force Password</a:t>
            </a:r>
            <a:endParaRPr lang="en-GB" sz="1400" dirty="0">
              <a:latin typeface="Raleway" panose="020B0803030101060003" pitchFamily="34" charset="77"/>
            </a:endParaRPr>
          </a:p>
        </p:txBody>
      </p:sp>
      <p:pic>
        <p:nvPicPr>
          <p:cNvPr id="2050" name="Picture 2" descr="Are Your Passwords in the Green?">
            <a:extLst>
              <a:ext uri="{FF2B5EF4-FFF2-40B4-BE49-F238E27FC236}">
                <a16:creationId xmlns:a16="http://schemas.microsoft.com/office/drawing/2014/main" id="{CE629559-204B-183F-1C1F-4FFB1493F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845675"/>
            <a:ext cx="7526338" cy="494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674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5" name="TextBox 4">
            <a:extLst>
              <a:ext uri="{FF2B5EF4-FFF2-40B4-BE49-F238E27FC236}">
                <a16:creationId xmlns:a16="http://schemas.microsoft.com/office/drawing/2014/main" id="{6753A566-6559-446E-880B-6C8DCC624FB3}"/>
              </a:ext>
            </a:extLst>
          </p:cNvPr>
          <p:cNvSpPr txBox="1"/>
          <p:nvPr/>
        </p:nvSpPr>
        <p:spPr>
          <a:xfrm>
            <a:off x="362025" y="408297"/>
            <a:ext cx="90452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Secure and unique passwords</a:t>
            </a:r>
            <a:endParaRPr lang="en-GB" sz="1600" i="1">
              <a:latin typeface="Raleway" panose="020B0803030101060003" pitchFamily="34" charset="77"/>
            </a:endParaRPr>
          </a:p>
        </p:txBody>
      </p:sp>
      <p:sp>
        <p:nvSpPr>
          <p:cNvPr id="6" name="TextBox 5">
            <a:extLst>
              <a:ext uri="{FF2B5EF4-FFF2-40B4-BE49-F238E27FC236}">
                <a16:creationId xmlns:a16="http://schemas.microsoft.com/office/drawing/2014/main" id="{7FDDF9EA-24C7-4576-B83A-E2CF401C3CFE}"/>
              </a:ext>
            </a:extLst>
          </p:cNvPr>
          <p:cNvSpPr txBox="1"/>
          <p:nvPr/>
        </p:nvSpPr>
        <p:spPr>
          <a:xfrm>
            <a:off x="584903" y="2242840"/>
            <a:ext cx="11049903" cy="4832092"/>
          </a:xfrm>
          <a:prstGeom prst="rect">
            <a:avLst/>
          </a:prstGeom>
          <a:noFill/>
        </p:spPr>
        <p:txBody>
          <a:bodyPr wrap="square" rtlCol="0">
            <a:spAutoFit/>
          </a:bodyPr>
          <a:lstStyle/>
          <a:p>
            <a:pPr algn="ctr"/>
            <a:r>
              <a:rPr lang="en-GB" sz="3600">
                <a:latin typeface="Raleway" panose="020B0803030101060003" pitchFamily="34" charset="77"/>
              </a:rPr>
              <a:t>The NCSC recommends using 3 random words, with additional punctuation. </a:t>
            </a:r>
          </a:p>
          <a:p>
            <a:endParaRPr lang="en-GB" sz="3600" b="1"/>
          </a:p>
          <a:p>
            <a:pPr algn="ctr"/>
            <a:r>
              <a:rPr lang="en-GB" sz="3200" b="1">
                <a:latin typeface="Raleway" panose="020B0803030101060003" pitchFamily="34" charset="77"/>
              </a:rPr>
              <a:t>Humpty-Monitor-headphones</a:t>
            </a:r>
            <a:r>
              <a:rPr lang="en-GB" sz="3200">
                <a:latin typeface="Raleway" panose="020B0803030101060003" pitchFamily="34" charset="77"/>
              </a:rPr>
              <a:t> </a:t>
            </a:r>
          </a:p>
          <a:p>
            <a:pPr algn="ctr"/>
            <a:r>
              <a:rPr lang="en-GB" sz="2600" i="1"/>
              <a:t>(25 upper/lower case and special symbol char)</a:t>
            </a:r>
          </a:p>
          <a:p>
            <a:pPr algn="ctr"/>
            <a:r>
              <a:rPr lang="en-GB" sz="3200" b="1" err="1">
                <a:latin typeface="Raleway" panose="020B0803030101060003" pitchFamily="34" charset="77"/>
              </a:rPr>
              <a:t>Donkey%Apricot%Trumpet</a:t>
            </a:r>
            <a:r>
              <a:rPr lang="en-GB" sz="3200" b="1">
                <a:latin typeface="Raleway" panose="020B0803030101060003" pitchFamily="34" charset="77"/>
              </a:rPr>
              <a:t> </a:t>
            </a:r>
          </a:p>
          <a:p>
            <a:pPr algn="ctr"/>
            <a:r>
              <a:rPr lang="en-GB" sz="2600" i="1"/>
              <a:t>(22 upper/lower case and special symbol char)</a:t>
            </a:r>
          </a:p>
          <a:p>
            <a:pPr algn="ctr"/>
            <a:r>
              <a:rPr lang="en-GB" sz="3200" b="1" err="1">
                <a:latin typeface="Raleway" panose="020B0803030101060003" pitchFamily="34" charset="77"/>
              </a:rPr>
              <a:t>Weights&amp;Golf&amp;Beech</a:t>
            </a:r>
            <a:endParaRPr lang="en-GB" sz="3200" b="1">
              <a:latin typeface="Raleway" panose="020B0803030101060003" pitchFamily="34" charset="77"/>
            </a:endParaRPr>
          </a:p>
          <a:p>
            <a:pPr algn="ctr"/>
            <a:r>
              <a:rPr lang="en-GB" sz="2600" i="1"/>
              <a:t>(18 upper/lower case and special symbol char)</a:t>
            </a:r>
          </a:p>
          <a:p>
            <a:r>
              <a:rPr lang="en-GB" sz="2600"/>
              <a:t>	</a:t>
            </a:r>
            <a:endParaRPr lang="en-GB" sz="2000"/>
          </a:p>
        </p:txBody>
      </p:sp>
      <p:sp>
        <p:nvSpPr>
          <p:cNvPr id="3" name="TextBox 2">
            <a:extLst>
              <a:ext uri="{FF2B5EF4-FFF2-40B4-BE49-F238E27FC236}">
                <a16:creationId xmlns:a16="http://schemas.microsoft.com/office/drawing/2014/main" id="{0E0ECB62-BC31-C8B9-A964-7C91CF217449}"/>
              </a:ext>
            </a:extLst>
          </p:cNvPr>
          <p:cNvSpPr txBox="1"/>
          <p:nvPr/>
        </p:nvSpPr>
        <p:spPr>
          <a:xfrm>
            <a:off x="362025" y="1205619"/>
            <a:ext cx="6137562" cy="523220"/>
          </a:xfrm>
          <a:prstGeom prst="rect">
            <a:avLst/>
          </a:prstGeom>
          <a:noFill/>
        </p:spPr>
        <p:txBody>
          <a:bodyPr wrap="square">
            <a:spAutoFit/>
          </a:bodyPr>
          <a:lstStyle/>
          <a:p>
            <a:r>
              <a:rPr lang="en-GB" sz="2800" i="1">
                <a:latin typeface="Raleway" panose="020B0803030101060003" pitchFamily="34" charset="77"/>
                <a:cs typeface="Calibri Light"/>
              </a:rPr>
              <a:t>Making a strong password</a:t>
            </a:r>
            <a:endParaRPr lang="en-US" sz="2800"/>
          </a:p>
        </p:txBody>
      </p:sp>
    </p:spTree>
    <p:extLst>
      <p:ext uri="{BB962C8B-B14F-4D97-AF65-F5344CB8AC3E}">
        <p14:creationId xmlns:p14="http://schemas.microsoft.com/office/powerpoint/2010/main" val="185427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TextBox 5">
            <a:extLst>
              <a:ext uri="{FF2B5EF4-FFF2-40B4-BE49-F238E27FC236}">
                <a16:creationId xmlns:a16="http://schemas.microsoft.com/office/drawing/2014/main" id="{45681ACC-0A83-4B4E-956D-F7AB22777E58}"/>
              </a:ext>
            </a:extLst>
          </p:cNvPr>
          <p:cNvSpPr txBox="1"/>
          <p:nvPr/>
        </p:nvSpPr>
        <p:spPr>
          <a:xfrm>
            <a:off x="357701" y="486423"/>
            <a:ext cx="9002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Raleway" panose="020B0803030101060003" pitchFamily="34" charset="77"/>
                <a:cs typeface="Calibri Light"/>
              </a:rPr>
              <a:t>Secure and unique passwords</a:t>
            </a:r>
            <a:endParaRPr lang="en-GB" sz="4800" dirty="0">
              <a:latin typeface="Raleway" panose="020B0803030101060003" pitchFamily="34" charset="77"/>
            </a:endParaRPr>
          </a:p>
        </p:txBody>
      </p:sp>
      <p:sp>
        <p:nvSpPr>
          <p:cNvPr id="7" name="Rectangle 6">
            <a:extLst>
              <a:ext uri="{FF2B5EF4-FFF2-40B4-BE49-F238E27FC236}">
                <a16:creationId xmlns:a16="http://schemas.microsoft.com/office/drawing/2014/main" id="{AC5E8837-7113-4BBD-8A7C-D1197DCB70C3}"/>
              </a:ext>
            </a:extLst>
          </p:cNvPr>
          <p:cNvSpPr/>
          <p:nvPr/>
        </p:nvSpPr>
        <p:spPr>
          <a:xfrm>
            <a:off x="3582186" y="4508878"/>
            <a:ext cx="5027618" cy="584775"/>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Raleway" panose="020B0803030101060003" pitchFamily="34" charset="77"/>
              </a:rPr>
              <a:t>PASSWORD MANAGERS</a:t>
            </a:r>
            <a:endParaRPr lang="en-US" sz="3200" b="0" cap="none" spc="0">
              <a:ln w="0"/>
              <a:effectLst>
                <a:outerShdw blurRad="38100" dist="19050" dir="2700000" algn="tl" rotWithShape="0">
                  <a:schemeClr val="dk1">
                    <a:alpha val="40000"/>
                  </a:schemeClr>
                </a:outerShdw>
              </a:effectLst>
              <a:latin typeface="Raleway" panose="020B0803030101060003" pitchFamily="34" charset="77"/>
            </a:endParaRPr>
          </a:p>
        </p:txBody>
      </p:sp>
      <p:sp>
        <p:nvSpPr>
          <p:cNvPr id="9" name="TextBox 8">
            <a:extLst>
              <a:ext uri="{FF2B5EF4-FFF2-40B4-BE49-F238E27FC236}">
                <a16:creationId xmlns:a16="http://schemas.microsoft.com/office/drawing/2014/main" id="{2D11621A-721B-4464-B289-3E11931BD9A2}"/>
              </a:ext>
            </a:extLst>
          </p:cNvPr>
          <p:cNvSpPr txBox="1"/>
          <p:nvPr/>
        </p:nvSpPr>
        <p:spPr>
          <a:xfrm>
            <a:off x="719849" y="5679704"/>
            <a:ext cx="11141285" cy="774186"/>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ct val="114999"/>
              </a:lnSpc>
            </a:pPr>
            <a:r>
              <a:rPr lang="en" sz="2400" b="1" dirty="0"/>
              <a:t>(</a:t>
            </a:r>
            <a:r>
              <a:rPr lang="en" sz="1600" b="1" dirty="0"/>
              <a:t>îogËAþpô|nú³«P}§Jl_pïi(äÅ&lt;µ²ÏLSÌ\P±Éa¤~`ª¤,º¾úNQY+,Mº|"&amp;¡=if&gt;Ò'ÞâÒóg©ÒØKy,Jý¯y¸¡ÓÖã6®+e¿Ìèáºúßõ&amp;=Ïï</a:t>
            </a:r>
            <a:r>
              <a:rPr lang="en-GB" sz="1600" b="1" dirty="0"/>
              <a:t>)</a:t>
            </a:r>
            <a:endParaRPr lang="en" sz="2400" b="1" dirty="0"/>
          </a:p>
        </p:txBody>
      </p:sp>
      <p:sp>
        <p:nvSpPr>
          <p:cNvPr id="3" name="TextBox 2">
            <a:extLst>
              <a:ext uri="{FF2B5EF4-FFF2-40B4-BE49-F238E27FC236}">
                <a16:creationId xmlns:a16="http://schemas.microsoft.com/office/drawing/2014/main" id="{32E6FE94-C4B5-B3DF-310B-4F2B094257CF}"/>
              </a:ext>
            </a:extLst>
          </p:cNvPr>
          <p:cNvSpPr txBox="1"/>
          <p:nvPr/>
        </p:nvSpPr>
        <p:spPr>
          <a:xfrm>
            <a:off x="3158540" y="5001994"/>
            <a:ext cx="5874910" cy="701026"/>
          </a:xfrm>
          <a:prstGeom prst="rect">
            <a:avLst/>
          </a:prstGeom>
          <a:noFill/>
          <a:effectLst>
            <a:outerShdw blurRad="50800" dist="38100" dir="5400000" algn="t" rotWithShape="0">
              <a:prstClr val="black">
                <a:alpha val="40000"/>
              </a:prstClr>
            </a:outerShdw>
          </a:effectLst>
        </p:spPr>
        <p:txBody>
          <a:bodyPr wrap="square">
            <a:spAutoFit/>
          </a:bodyPr>
          <a:lstStyle/>
          <a:p>
            <a:pPr>
              <a:lnSpc>
                <a:spcPct val="114999"/>
              </a:lnSpc>
            </a:pPr>
            <a:r>
              <a:rPr lang="en" sz="1800"/>
              <a:t>Allow you to have very long, very complex passwords…</a:t>
            </a:r>
          </a:p>
        </p:txBody>
      </p:sp>
      <p:pic>
        <p:nvPicPr>
          <p:cNvPr id="4" name="Picture 3">
            <a:extLst>
              <a:ext uri="{FF2B5EF4-FFF2-40B4-BE49-F238E27FC236}">
                <a16:creationId xmlns:a16="http://schemas.microsoft.com/office/drawing/2014/main" id="{933076CC-E1E3-45C9-81AF-047D679F2B1D}"/>
              </a:ext>
            </a:extLst>
          </p:cNvPr>
          <p:cNvPicPr>
            <a:picLocks noChangeAspect="1"/>
          </p:cNvPicPr>
          <p:nvPr/>
        </p:nvPicPr>
        <p:blipFill>
          <a:blip r:embed="rId3"/>
          <a:stretch>
            <a:fillRect/>
          </a:stretch>
        </p:blipFill>
        <p:spPr>
          <a:xfrm>
            <a:off x="554250" y="1410355"/>
            <a:ext cx="11083489" cy="3005588"/>
          </a:xfrm>
          <a:prstGeom prst="rect">
            <a:avLst/>
          </a:prstGeom>
        </p:spPr>
      </p:pic>
      <p:sp>
        <p:nvSpPr>
          <p:cNvPr id="5" name="Rectangle 4">
            <a:extLst>
              <a:ext uri="{FF2B5EF4-FFF2-40B4-BE49-F238E27FC236}">
                <a16:creationId xmlns:a16="http://schemas.microsoft.com/office/drawing/2014/main" id="{0AB19177-4456-467C-AC3E-BF0CC4E869CC}"/>
              </a:ext>
            </a:extLst>
          </p:cNvPr>
          <p:cNvSpPr/>
          <p:nvPr/>
        </p:nvSpPr>
        <p:spPr>
          <a:xfrm>
            <a:off x="4432515" y="2340244"/>
            <a:ext cx="1410346" cy="37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8" name="Picture 4">
            <a:extLst>
              <a:ext uri="{FF2B5EF4-FFF2-40B4-BE49-F238E27FC236}">
                <a16:creationId xmlns:a16="http://schemas.microsoft.com/office/drawing/2014/main" id="{94572FDA-0F21-4FC2-A40A-3DEDD4CB7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688" y="2309247"/>
            <a:ext cx="15240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AA836BEC-225B-0F97-80A2-99CB12124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688" y="3051335"/>
            <a:ext cx="1524000" cy="669417"/>
          </a:xfrm>
          <a:prstGeom prst="rect">
            <a:avLst/>
          </a:prstGeom>
        </p:spPr>
      </p:pic>
    </p:spTree>
    <p:extLst>
      <p:ext uri="{BB962C8B-B14F-4D97-AF65-F5344CB8AC3E}">
        <p14:creationId xmlns:p14="http://schemas.microsoft.com/office/powerpoint/2010/main" val="89955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TextBox 5">
            <a:extLst>
              <a:ext uri="{FF2B5EF4-FFF2-40B4-BE49-F238E27FC236}">
                <a16:creationId xmlns:a16="http://schemas.microsoft.com/office/drawing/2014/main" id="{45681ACC-0A83-4B4E-956D-F7AB22777E58}"/>
              </a:ext>
            </a:extLst>
          </p:cNvPr>
          <p:cNvSpPr txBox="1"/>
          <p:nvPr/>
        </p:nvSpPr>
        <p:spPr>
          <a:xfrm>
            <a:off x="586301" y="446121"/>
            <a:ext cx="92053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Secure and unique passwords</a:t>
            </a:r>
            <a:endParaRPr lang="en-GB" sz="4800">
              <a:latin typeface="Raleway" panose="020B0803030101060003" pitchFamily="34" charset="77"/>
            </a:endParaRPr>
          </a:p>
        </p:txBody>
      </p:sp>
      <p:sp>
        <p:nvSpPr>
          <p:cNvPr id="11" name="Rectangle 10">
            <a:extLst>
              <a:ext uri="{FF2B5EF4-FFF2-40B4-BE49-F238E27FC236}">
                <a16:creationId xmlns:a16="http://schemas.microsoft.com/office/drawing/2014/main" id="{DDBC0CCE-1600-4049-B207-CCA17B8126DC}"/>
              </a:ext>
            </a:extLst>
          </p:cNvPr>
          <p:cNvSpPr/>
          <p:nvPr/>
        </p:nvSpPr>
        <p:spPr>
          <a:xfrm>
            <a:off x="6381189" y="3022807"/>
            <a:ext cx="5810811" cy="1077218"/>
          </a:xfrm>
          <a:prstGeom prst="rect">
            <a:avLst/>
          </a:prstGeom>
          <a:noFill/>
        </p:spPr>
        <p:txBody>
          <a:bodyPr wrap="square" lIns="91440" tIns="45720" rIns="91440" bIns="45720">
            <a:spAutoFit/>
          </a:bodyPr>
          <a:lstStyle/>
          <a:p>
            <a:pPr algn="ctr"/>
            <a:r>
              <a:rPr lang="en-US" sz="3200" b="0" cap="none" spc="0">
                <a:ln w="0"/>
                <a:effectLst>
                  <a:outerShdw blurRad="38100" dist="19050" dir="2700000" algn="tl" rotWithShape="0">
                    <a:schemeClr val="dk1">
                      <a:alpha val="40000"/>
                    </a:schemeClr>
                  </a:outerShdw>
                </a:effectLst>
                <a:latin typeface="Raleway" panose="020B0803030101060003" pitchFamily="34" charset="77"/>
              </a:rPr>
              <a:t>MFA</a:t>
            </a:r>
            <a:r>
              <a:rPr lang="en-US" sz="3200" b="0" cap="none" spc="0">
                <a:ln w="0"/>
                <a:effectLst>
                  <a:outerShdw blurRad="38100" dist="19050" dir="2700000" algn="tl" rotWithShape="0">
                    <a:schemeClr val="dk1">
                      <a:alpha val="40000"/>
                    </a:schemeClr>
                  </a:outerShdw>
                </a:effectLst>
              </a:rPr>
              <a:t> – Multi Factor Authentication</a:t>
            </a:r>
            <a:endParaRPr lang="en-US" sz="3200">
              <a:ln w="0"/>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4644DAEC-FD28-465D-86AA-581411A069CC}"/>
              </a:ext>
            </a:extLst>
          </p:cNvPr>
          <p:cNvSpPr/>
          <p:nvPr/>
        </p:nvSpPr>
        <p:spPr>
          <a:xfrm>
            <a:off x="4648909" y="1987120"/>
            <a:ext cx="5810811" cy="1077218"/>
          </a:xfrm>
          <a:prstGeom prst="rect">
            <a:avLst/>
          </a:prstGeom>
          <a:noFill/>
        </p:spPr>
        <p:txBody>
          <a:bodyPr wrap="square" lIns="91440" tIns="45720" rIns="91440" bIns="45720">
            <a:spAutoFit/>
          </a:bodyPr>
          <a:lstStyle/>
          <a:p>
            <a:pPr algn="ctr"/>
            <a:r>
              <a:rPr lang="en-US" sz="3200">
                <a:ln w="0"/>
                <a:effectLst>
                  <a:outerShdw blurRad="38100" dist="19050" dir="2700000" algn="tl" rotWithShape="0">
                    <a:schemeClr val="dk1">
                      <a:alpha val="40000"/>
                    </a:schemeClr>
                  </a:outerShdw>
                </a:effectLst>
                <a:latin typeface="Raleway" panose="020B0803030101060003" pitchFamily="34" charset="77"/>
              </a:rPr>
              <a:t>2</a:t>
            </a:r>
            <a:r>
              <a:rPr lang="en-US" sz="3200" cap="none" spc="0">
                <a:ln w="0"/>
                <a:effectLst>
                  <a:outerShdw blurRad="38100" dist="19050" dir="2700000" algn="tl" rotWithShape="0">
                    <a:schemeClr val="dk1">
                      <a:alpha val="40000"/>
                    </a:schemeClr>
                  </a:outerShdw>
                </a:effectLst>
                <a:latin typeface="Raleway" panose="020B0803030101060003" pitchFamily="34" charset="77"/>
              </a:rPr>
              <a:t>FA</a:t>
            </a:r>
            <a:r>
              <a:rPr lang="en-US" sz="3200" b="0" cap="none" spc="0">
                <a:ln w="0"/>
                <a:effectLst>
                  <a:outerShdw blurRad="38100" dist="19050" dir="2700000" algn="tl" rotWithShape="0">
                    <a:schemeClr val="dk1">
                      <a:alpha val="40000"/>
                    </a:schemeClr>
                  </a:outerShdw>
                </a:effectLst>
              </a:rPr>
              <a:t> – Two Factor Authentication</a:t>
            </a:r>
            <a:endParaRPr lang="en-US" sz="3200">
              <a:ln w="0"/>
              <a:effectLst>
                <a:outerShdw blurRad="38100" dist="19050" dir="2700000" algn="tl" rotWithShape="0">
                  <a:schemeClr val="dk1">
                    <a:alpha val="40000"/>
                  </a:schemeClr>
                </a:outerShdw>
              </a:effectLst>
            </a:endParaRPr>
          </a:p>
        </p:txBody>
      </p:sp>
      <p:pic>
        <p:nvPicPr>
          <p:cNvPr id="10" name="Picture 9">
            <a:extLst>
              <a:ext uri="{FF2B5EF4-FFF2-40B4-BE49-F238E27FC236}">
                <a16:creationId xmlns:a16="http://schemas.microsoft.com/office/drawing/2014/main" id="{3BA87EE5-8E6F-43B3-B84C-B3ADCF882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92" y="1290025"/>
            <a:ext cx="4204217" cy="2673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Graphical user interface, text, application&#10;&#10;Description automatically generated">
            <a:extLst>
              <a:ext uri="{FF2B5EF4-FFF2-40B4-BE49-F238E27FC236}">
                <a16:creationId xmlns:a16="http://schemas.microsoft.com/office/drawing/2014/main" id="{F366259A-6AEF-4D6B-A10B-E98401DF3002}"/>
              </a:ext>
            </a:extLst>
          </p:cNvPr>
          <p:cNvPicPr>
            <a:picLocks noChangeAspect="1"/>
          </p:cNvPicPr>
          <p:nvPr/>
        </p:nvPicPr>
        <p:blipFill rotWithShape="1">
          <a:blip r:embed="rId4">
            <a:extLst>
              <a:ext uri="{28A0092B-C50C-407E-A947-70E740481C1C}">
                <a14:useLocalDpi xmlns:a14="http://schemas.microsoft.com/office/drawing/2010/main" val="0"/>
              </a:ext>
            </a:extLst>
          </a:blip>
          <a:srcRect l="14058" t="7145" r="16923" b="980"/>
          <a:stretch/>
        </p:blipFill>
        <p:spPr>
          <a:xfrm>
            <a:off x="3984260" y="3761433"/>
            <a:ext cx="3349465" cy="2971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8490CC15-5581-31C9-BD1F-1A40875DB18D}"/>
              </a:ext>
            </a:extLst>
          </p:cNvPr>
          <p:cNvPicPr>
            <a:picLocks noChangeAspect="1"/>
          </p:cNvPicPr>
          <p:nvPr/>
        </p:nvPicPr>
        <p:blipFill>
          <a:blip r:embed="rId5"/>
          <a:stretch>
            <a:fillRect/>
          </a:stretch>
        </p:blipFill>
        <p:spPr>
          <a:xfrm>
            <a:off x="0" y="3429000"/>
            <a:ext cx="2913681" cy="3451566"/>
          </a:xfrm>
          <a:prstGeom prst="rect">
            <a:avLst/>
          </a:prstGeom>
        </p:spPr>
      </p:pic>
    </p:spTree>
    <p:extLst>
      <p:ext uri="{BB962C8B-B14F-4D97-AF65-F5344CB8AC3E}">
        <p14:creationId xmlns:p14="http://schemas.microsoft.com/office/powerpoint/2010/main" val="2856398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extBox 6">
            <a:extLst>
              <a:ext uri="{FF2B5EF4-FFF2-40B4-BE49-F238E27FC236}">
                <a16:creationId xmlns:a16="http://schemas.microsoft.com/office/drawing/2014/main" id="{FEA07D86-0FF3-43FE-9E24-CF693A1EC4AC}"/>
              </a:ext>
            </a:extLst>
          </p:cNvPr>
          <p:cNvSpPr txBox="1"/>
          <p:nvPr/>
        </p:nvSpPr>
        <p:spPr>
          <a:xfrm>
            <a:off x="355600" y="284297"/>
            <a:ext cx="98933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solidFill>
                  <a:schemeClr val="bg1"/>
                </a:solidFill>
                <a:latin typeface="Raleway" panose="020B0803030101060003" pitchFamily="34" charset="77"/>
                <a:cs typeface="Calibri Light"/>
              </a:rPr>
              <a:t>Secure and unique passwords</a:t>
            </a:r>
            <a:endParaRPr lang="en-GB" sz="1600">
              <a:solidFill>
                <a:schemeClr val="bg1"/>
              </a:solidFill>
              <a:latin typeface="Raleway" panose="020B0803030101060003" pitchFamily="34" charset="77"/>
            </a:endParaRPr>
          </a:p>
        </p:txBody>
      </p:sp>
      <p:sp>
        <p:nvSpPr>
          <p:cNvPr id="9" name="TextBox 8">
            <a:extLst>
              <a:ext uri="{FF2B5EF4-FFF2-40B4-BE49-F238E27FC236}">
                <a16:creationId xmlns:a16="http://schemas.microsoft.com/office/drawing/2014/main" id="{7EC83EE0-6BC5-41BE-BCE4-B57C25D15458}"/>
              </a:ext>
            </a:extLst>
          </p:cNvPr>
          <p:cNvSpPr txBox="1"/>
          <p:nvPr/>
        </p:nvSpPr>
        <p:spPr>
          <a:xfrm>
            <a:off x="2306524" y="6130212"/>
            <a:ext cx="7578947" cy="523220"/>
          </a:xfrm>
          <a:prstGeom prst="rect">
            <a:avLst/>
          </a:prstGeom>
          <a:noFill/>
        </p:spPr>
        <p:txBody>
          <a:bodyPr wrap="square" rtlCol="0">
            <a:spAutoFit/>
          </a:bodyPr>
          <a:lstStyle/>
          <a:p>
            <a:pPr algn="ctr"/>
            <a:r>
              <a:rPr lang="en-GB" sz="2800" b="1">
                <a:solidFill>
                  <a:srgbClr val="FFFF00"/>
                </a:solidFill>
                <a:latin typeface="Raleway" panose="020B0803030101060003" pitchFamily="34" charset="77"/>
              </a:rPr>
              <a:t>Go and have a check on the break…</a:t>
            </a:r>
          </a:p>
        </p:txBody>
      </p:sp>
      <p:pic>
        <p:nvPicPr>
          <p:cNvPr id="3" name="Picture 2">
            <a:extLst>
              <a:ext uri="{FF2B5EF4-FFF2-40B4-BE49-F238E27FC236}">
                <a16:creationId xmlns:a16="http://schemas.microsoft.com/office/drawing/2014/main" id="{5126F4A4-A2E8-4087-B7C9-7B86DB39CAD6}"/>
              </a:ext>
            </a:extLst>
          </p:cNvPr>
          <p:cNvPicPr>
            <a:picLocks noChangeAspect="1"/>
          </p:cNvPicPr>
          <p:nvPr/>
        </p:nvPicPr>
        <p:blipFill>
          <a:blip r:embed="rId3"/>
          <a:stretch>
            <a:fillRect/>
          </a:stretch>
        </p:blipFill>
        <p:spPr>
          <a:xfrm>
            <a:off x="2487100" y="1454483"/>
            <a:ext cx="7217798" cy="4149723"/>
          </a:xfrm>
          <a:prstGeom prst="rect">
            <a:avLst/>
          </a:prstGeom>
        </p:spPr>
      </p:pic>
      <p:sp>
        <p:nvSpPr>
          <p:cNvPr id="10" name="TextBox 9">
            <a:extLst>
              <a:ext uri="{FF2B5EF4-FFF2-40B4-BE49-F238E27FC236}">
                <a16:creationId xmlns:a16="http://schemas.microsoft.com/office/drawing/2014/main" id="{59E224B5-6E19-4339-B21B-10C084FEB927}"/>
              </a:ext>
            </a:extLst>
          </p:cNvPr>
          <p:cNvSpPr txBox="1"/>
          <p:nvPr/>
        </p:nvSpPr>
        <p:spPr>
          <a:xfrm>
            <a:off x="3047998" y="5682543"/>
            <a:ext cx="6096000" cy="369332"/>
          </a:xfrm>
          <a:prstGeom prst="rect">
            <a:avLst/>
          </a:prstGeom>
          <a:noFill/>
        </p:spPr>
        <p:txBody>
          <a:bodyPr wrap="square">
            <a:spAutoFit/>
          </a:bodyPr>
          <a:lstStyle/>
          <a:p>
            <a:pPr algn="ctr"/>
            <a:r>
              <a:rPr lang="en-GB">
                <a:solidFill>
                  <a:schemeClr val="bg1"/>
                </a:solidFill>
                <a:hlinkClick r:id="rId4"/>
              </a:rPr>
              <a:t>https://haveibeenpwned.com/</a:t>
            </a:r>
            <a:endParaRPr lang="en-GB">
              <a:solidFill>
                <a:schemeClr val="bg1"/>
              </a:solidFill>
            </a:endParaRPr>
          </a:p>
        </p:txBody>
      </p:sp>
    </p:spTree>
    <p:extLst>
      <p:ext uri="{BB962C8B-B14F-4D97-AF65-F5344CB8AC3E}">
        <p14:creationId xmlns:p14="http://schemas.microsoft.com/office/powerpoint/2010/main" val="213371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C645CE55-0C8F-4318-9A6B-A793791B7147}"/>
              </a:ext>
            </a:extLst>
          </p:cNvPr>
          <p:cNvSpPr txBox="1"/>
          <p:nvPr/>
        </p:nvSpPr>
        <p:spPr>
          <a:xfrm>
            <a:off x="422988" y="550594"/>
            <a:ext cx="83602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What you should now know</a:t>
            </a:r>
            <a:endParaRPr lang="en-GB" sz="1600">
              <a:latin typeface="Raleway" panose="020B0803030101060003" pitchFamily="34" charset="77"/>
            </a:endParaRPr>
          </a:p>
        </p:txBody>
      </p:sp>
      <p:sp>
        <p:nvSpPr>
          <p:cNvPr id="8" name="Rectangle 7">
            <a:extLst>
              <a:ext uri="{FF2B5EF4-FFF2-40B4-BE49-F238E27FC236}">
                <a16:creationId xmlns:a16="http://schemas.microsoft.com/office/drawing/2014/main" id="{E2EA1AC2-AFA2-40BB-8B4B-0911CB9E10F9}"/>
              </a:ext>
            </a:extLst>
          </p:cNvPr>
          <p:cNvSpPr/>
          <p:nvPr/>
        </p:nvSpPr>
        <p:spPr>
          <a:xfrm>
            <a:off x="727788" y="2467567"/>
            <a:ext cx="9218645" cy="3108543"/>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n-US" sz="2800" b="0" cap="none" spc="0">
                <a:ln w="0"/>
                <a:effectLst>
                  <a:outerShdw blurRad="38100" dist="19050" dir="2700000" algn="tl" rotWithShape="0">
                    <a:schemeClr val="dk1">
                      <a:alpha val="40000"/>
                    </a:schemeClr>
                  </a:outerShdw>
                </a:effectLst>
              </a:rPr>
              <a:t>The importance of having a strong password</a:t>
            </a:r>
          </a:p>
          <a:p>
            <a:pPr marL="342900" indent="-342900">
              <a:buFont typeface="Arial" panose="020B0604020202020204" pitchFamily="34" charset="0"/>
              <a:buChar char="•"/>
            </a:pPr>
            <a:endParaRPr lang="en-US" sz="2800" b="0" cap="none" spc="0">
              <a:ln w="0"/>
              <a:effectLst>
                <a:outerShdw blurRad="38100" dist="19050" dir="2700000" algn="tl" rotWithShape="0">
                  <a:schemeClr val="dk1">
                    <a:alpha val="40000"/>
                  </a:schemeClr>
                </a:outerShdw>
              </a:effectLst>
            </a:endParaRPr>
          </a:p>
          <a:p>
            <a:pPr marL="342900" indent="-342900">
              <a:buFont typeface="Arial" panose="020B0604020202020204" pitchFamily="34" charset="0"/>
              <a:buChar char="•"/>
            </a:pPr>
            <a:r>
              <a:rPr lang="en-US" sz="2800" b="0" cap="none" spc="0">
                <a:ln w="0"/>
                <a:effectLst>
                  <a:outerShdw blurRad="38100" dist="19050" dir="2700000" algn="tl" rotWithShape="0">
                    <a:schemeClr val="dk1">
                      <a:alpha val="40000"/>
                    </a:schemeClr>
                  </a:outerShdw>
                </a:effectLst>
              </a:rPr>
              <a:t>What a strong password looks like</a:t>
            </a:r>
          </a:p>
          <a:p>
            <a:pPr marL="342900" indent="-342900">
              <a:buFont typeface="Arial" panose="020B0604020202020204" pitchFamily="34" charset="0"/>
              <a:buChar char="•"/>
            </a:pPr>
            <a:endParaRPr lang="en-US" sz="2800">
              <a:ln w="0"/>
              <a:effectLst>
                <a:outerShdw blurRad="38100" dist="19050" dir="2700000" algn="tl" rotWithShape="0">
                  <a:schemeClr val="dk1">
                    <a:alpha val="40000"/>
                  </a:schemeClr>
                </a:outerShdw>
              </a:effectLst>
            </a:endParaRPr>
          </a:p>
          <a:p>
            <a:pPr marL="342900" indent="-342900">
              <a:buFont typeface="Arial" panose="020B0604020202020204" pitchFamily="34" charset="0"/>
              <a:buChar char="•"/>
            </a:pPr>
            <a:r>
              <a:rPr lang="en-US" sz="2800">
                <a:ln w="0"/>
                <a:effectLst>
                  <a:outerShdw blurRad="38100" dist="19050" dir="2700000" algn="tl" rotWithShape="0">
                    <a:schemeClr val="dk1">
                      <a:alpha val="40000"/>
                    </a:schemeClr>
                  </a:outerShdw>
                </a:effectLst>
              </a:rPr>
              <a:t>2FA and its protection</a:t>
            </a:r>
          </a:p>
          <a:p>
            <a:pPr marL="342900" indent="-342900">
              <a:buFont typeface="Arial" panose="020B0604020202020204" pitchFamily="34" charset="0"/>
              <a:buChar char="•"/>
            </a:pPr>
            <a:endParaRPr lang="en-US" sz="2800">
              <a:ln w="0"/>
              <a:effectLst>
                <a:outerShdw blurRad="38100" dist="19050" dir="2700000" algn="tl" rotWithShape="0">
                  <a:schemeClr val="dk1">
                    <a:alpha val="40000"/>
                  </a:schemeClr>
                </a:outerShdw>
              </a:effectLst>
            </a:endParaRPr>
          </a:p>
          <a:p>
            <a:pPr marL="342900" indent="-342900">
              <a:buFont typeface="Arial" panose="020B0604020202020204" pitchFamily="34" charset="0"/>
              <a:buChar char="•"/>
            </a:pPr>
            <a:r>
              <a:rPr lang="en-US" sz="2800">
                <a:ln w="0"/>
                <a:effectLst>
                  <a:outerShdw blurRad="38100" dist="19050" dir="2700000" algn="tl" rotWithShape="0">
                    <a:schemeClr val="dk1">
                      <a:alpha val="40000"/>
                    </a:schemeClr>
                  </a:outerShdw>
                </a:effectLst>
              </a:rPr>
              <a:t>Password managers and their uses</a:t>
            </a:r>
          </a:p>
        </p:txBody>
      </p:sp>
    </p:spTree>
    <p:extLst>
      <p:ext uri="{BB962C8B-B14F-4D97-AF65-F5344CB8AC3E}">
        <p14:creationId xmlns:p14="http://schemas.microsoft.com/office/powerpoint/2010/main" val="363558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927B3DD3-BAC4-4788-88DF-536F31149367}"/>
              </a:ext>
            </a:extLst>
          </p:cNvPr>
          <p:cNvSpPr txBox="1"/>
          <p:nvPr/>
        </p:nvSpPr>
        <p:spPr>
          <a:xfrm>
            <a:off x="700601" y="481321"/>
            <a:ext cx="103281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Raleway" panose="020B0803030101060003" pitchFamily="34" charset="77"/>
                <a:cs typeface="Calibri Light"/>
              </a:rPr>
              <a:t>Importance of doing the small things/Quick wins at home</a:t>
            </a:r>
          </a:p>
        </p:txBody>
      </p:sp>
      <p:sp>
        <p:nvSpPr>
          <p:cNvPr id="9" name="TextBox 8">
            <a:extLst>
              <a:ext uri="{FF2B5EF4-FFF2-40B4-BE49-F238E27FC236}">
                <a16:creationId xmlns:a16="http://schemas.microsoft.com/office/drawing/2014/main" id="{D3A93B49-57E2-4F8B-A971-448FDA9400AF}"/>
              </a:ext>
            </a:extLst>
          </p:cNvPr>
          <p:cNvSpPr txBox="1"/>
          <p:nvPr/>
        </p:nvSpPr>
        <p:spPr>
          <a:xfrm>
            <a:off x="549086" y="2936557"/>
            <a:ext cx="1109382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dirty="0"/>
              <a:t>Question emails that you are not expecting or feel out of place</a:t>
            </a:r>
          </a:p>
        </p:txBody>
      </p:sp>
    </p:spTree>
    <p:extLst>
      <p:ext uri="{BB962C8B-B14F-4D97-AF65-F5344CB8AC3E}">
        <p14:creationId xmlns:p14="http://schemas.microsoft.com/office/powerpoint/2010/main" val="403275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Google Shape;138;p4">
            <a:extLst>
              <a:ext uri="{FF2B5EF4-FFF2-40B4-BE49-F238E27FC236}">
                <a16:creationId xmlns:a16="http://schemas.microsoft.com/office/drawing/2014/main" id="{946D9037-1065-4830-901D-641DD8D006D9}"/>
              </a:ext>
            </a:extLst>
          </p:cNvPr>
          <p:cNvSpPr txBox="1"/>
          <p:nvPr/>
        </p:nvSpPr>
        <p:spPr>
          <a:xfrm>
            <a:off x="402640" y="227396"/>
            <a:ext cx="7247840"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4000">
                <a:solidFill>
                  <a:schemeClr val="lt1"/>
                </a:solidFill>
                <a:latin typeface="Raleway" panose="020B0803030101060003" pitchFamily="34" charset="77"/>
                <a:ea typeface="Calibri"/>
                <a:cs typeface="Calibri"/>
                <a:sym typeface="Calibri"/>
              </a:rPr>
              <a:t>What will we cover today?</a:t>
            </a:r>
            <a:endParaRPr sz="4000" b="0" i="0" u="none" strike="noStrike" cap="none">
              <a:solidFill>
                <a:schemeClr val="lt1"/>
              </a:solidFill>
              <a:latin typeface="Raleway" panose="020B0803030101060003" pitchFamily="34" charset="77"/>
              <a:ea typeface="Calibri"/>
              <a:cs typeface="Calibri"/>
              <a:sym typeface="Calibri"/>
            </a:endParaRPr>
          </a:p>
        </p:txBody>
      </p:sp>
      <p:sp>
        <p:nvSpPr>
          <p:cNvPr id="5" name="TextBox 4">
            <a:extLst>
              <a:ext uri="{FF2B5EF4-FFF2-40B4-BE49-F238E27FC236}">
                <a16:creationId xmlns:a16="http://schemas.microsoft.com/office/drawing/2014/main" id="{64248EA4-31BD-4943-BBD7-BB41A193EFF2}"/>
              </a:ext>
            </a:extLst>
          </p:cNvPr>
          <p:cNvSpPr txBox="1"/>
          <p:nvPr/>
        </p:nvSpPr>
        <p:spPr>
          <a:xfrm>
            <a:off x="402640" y="1528295"/>
            <a:ext cx="900552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457200">
              <a:buFont typeface="Arial" panose="020B0604020202020204" pitchFamily="34" charset="0"/>
              <a:buChar char="•"/>
            </a:pPr>
            <a:r>
              <a:rPr lang="en-GB" sz="2000" dirty="0">
                <a:latin typeface="Raleway" panose="020B0803030101060003" pitchFamily="34" charset="77"/>
              </a:rPr>
              <a:t>Introduction to </a:t>
            </a:r>
            <a:r>
              <a:rPr lang="en-GB" sz="2000" dirty="0">
                <a:latin typeface="Raleway" pitchFamily="2" charset="0"/>
              </a:rPr>
              <a:t>cybersecurity: </a:t>
            </a:r>
            <a:r>
              <a:rPr lang="en-GB" sz="2000" dirty="0"/>
              <a:t>Why it’s difficult!</a:t>
            </a:r>
          </a:p>
          <a:p>
            <a:pPr marL="457200" lvl="0" indent="-457200">
              <a:buFont typeface="Arial" panose="020B0604020202020204" pitchFamily="34" charset="0"/>
              <a:buChar char="•"/>
            </a:pPr>
            <a:endParaRPr lang="en-GB" sz="2000" dirty="0">
              <a:latin typeface="Raleway" pitchFamily="2" charset="0"/>
            </a:endParaRPr>
          </a:p>
          <a:p>
            <a:pPr marL="457200" lvl="0" indent="-457200">
              <a:buFont typeface="Arial" panose="020B0604020202020204" pitchFamily="34" charset="0"/>
              <a:buChar char="•"/>
            </a:pPr>
            <a:r>
              <a:rPr lang="en-GB" sz="2000" dirty="0">
                <a:latin typeface="Raleway" panose="020B0803030101060003" pitchFamily="34" charset="77"/>
              </a:rPr>
              <a:t>Why organisations get targeted</a:t>
            </a:r>
          </a:p>
          <a:p>
            <a:pPr marL="457200" lvl="0" indent="-457200">
              <a:buFont typeface="Arial" panose="020B0604020202020204" pitchFamily="34" charset="0"/>
              <a:buChar char="•"/>
            </a:pPr>
            <a:endParaRPr lang="en-GB" sz="2000" dirty="0"/>
          </a:p>
          <a:p>
            <a:pPr marL="457200" lvl="0" indent="-457200">
              <a:buFont typeface="Arial" panose="020B0604020202020204" pitchFamily="34" charset="0"/>
              <a:buChar char="•"/>
            </a:pPr>
            <a:r>
              <a:rPr lang="en-GB" sz="2000" dirty="0">
                <a:latin typeface="Raleway" panose="020B0803030101060003" pitchFamily="34" charset="77"/>
              </a:rPr>
              <a:t>The Quick Wins! </a:t>
            </a:r>
            <a:r>
              <a:rPr lang="en-GB" sz="2000" dirty="0"/>
              <a:t>The importance of Security at home</a:t>
            </a:r>
          </a:p>
          <a:p>
            <a:pPr marL="1714500" lvl="3" indent="-342900">
              <a:buFont typeface="Wingdings" pitchFamily="2" charset="2"/>
              <a:buChar char="ü"/>
            </a:pPr>
            <a:r>
              <a:rPr lang="en-GB" sz="2000" i="1" dirty="0"/>
              <a:t>Secure and unique passwords</a:t>
            </a:r>
          </a:p>
          <a:p>
            <a:pPr marL="1714500" lvl="3" indent="-342900">
              <a:buFont typeface="Wingdings" pitchFamily="2" charset="2"/>
              <a:buChar char="ü"/>
            </a:pPr>
            <a:r>
              <a:rPr lang="en-GB" sz="2000" i="1" dirty="0"/>
              <a:t>Suspicious emails and what to do about them</a:t>
            </a:r>
          </a:p>
          <a:p>
            <a:pPr marL="1714500" lvl="3" indent="-342900">
              <a:buFont typeface="Wingdings" pitchFamily="2" charset="2"/>
              <a:buChar char="ü"/>
            </a:pPr>
            <a:r>
              <a:rPr lang="en-GB" sz="2000" i="1" dirty="0"/>
              <a:t>Evaluating what you put online through social media</a:t>
            </a:r>
          </a:p>
          <a:p>
            <a:pPr marL="1714500" lvl="3" indent="-342900">
              <a:buFont typeface="Wingdings" pitchFamily="2" charset="2"/>
              <a:buChar char="ü"/>
            </a:pPr>
            <a:r>
              <a:rPr lang="en-GB" sz="2000" i="1" dirty="0"/>
              <a:t>The importance of keeping devices up to date</a:t>
            </a:r>
          </a:p>
          <a:p>
            <a:pPr marL="342900" indent="-342900">
              <a:buFont typeface="Arial" panose="020B0604020202020204" pitchFamily="34" charset="0"/>
              <a:buChar char="•"/>
            </a:pPr>
            <a:r>
              <a:rPr lang="en-GB" sz="2000" dirty="0">
                <a:latin typeface="Raleway" panose="020B0803030101060003" pitchFamily="34" charset="77"/>
              </a:rPr>
              <a:t>Ransomware: </a:t>
            </a:r>
            <a:r>
              <a:rPr lang="en-GB" sz="2000" dirty="0"/>
              <a:t>Understanding a modern threat</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latin typeface="Raleway" panose="020B0803030101060003" pitchFamily="34" charset="77"/>
              </a:rPr>
              <a:t>How do we protect the organisation?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latin typeface="Raleway" panose="020B0803030101060003" pitchFamily="34" charset="77"/>
              </a:rPr>
              <a:t>Questions and Answers </a:t>
            </a:r>
            <a:r>
              <a:rPr lang="en-GB" sz="2000" dirty="0"/>
              <a:t>– Security chat</a:t>
            </a:r>
          </a:p>
        </p:txBody>
      </p:sp>
    </p:spTree>
    <p:extLst>
      <p:ext uri="{BB962C8B-B14F-4D97-AF65-F5344CB8AC3E}">
        <p14:creationId xmlns:p14="http://schemas.microsoft.com/office/powerpoint/2010/main" val="333587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TextBox 5">
            <a:extLst>
              <a:ext uri="{FF2B5EF4-FFF2-40B4-BE49-F238E27FC236}">
                <a16:creationId xmlns:a16="http://schemas.microsoft.com/office/drawing/2014/main" id="{EE62F38B-3228-49E8-8277-C960046308CB}"/>
              </a:ext>
            </a:extLst>
          </p:cNvPr>
          <p:cNvSpPr txBox="1"/>
          <p:nvPr/>
        </p:nvSpPr>
        <p:spPr>
          <a:xfrm>
            <a:off x="409656" y="543128"/>
            <a:ext cx="103281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Questioning emails – ‘</a:t>
            </a:r>
            <a:r>
              <a:rPr lang="en-GB" sz="4800" i="1" err="1">
                <a:latin typeface="Raleway" panose="020B0803030101060003" pitchFamily="34" charset="77"/>
                <a:cs typeface="Calibri Light"/>
              </a:rPr>
              <a:t>ishing</a:t>
            </a:r>
            <a:endParaRPr lang="en-GB" sz="4800" i="1">
              <a:latin typeface="Raleway" panose="020B0803030101060003" pitchFamily="34" charset="77"/>
              <a:cs typeface="Calibri Light"/>
            </a:endParaRPr>
          </a:p>
        </p:txBody>
      </p:sp>
      <p:sp>
        <p:nvSpPr>
          <p:cNvPr id="9" name="TextBox 8">
            <a:extLst>
              <a:ext uri="{FF2B5EF4-FFF2-40B4-BE49-F238E27FC236}">
                <a16:creationId xmlns:a16="http://schemas.microsoft.com/office/drawing/2014/main" id="{DF9F4D3A-398F-44F6-8EB5-B7699868F567}"/>
              </a:ext>
            </a:extLst>
          </p:cNvPr>
          <p:cNvSpPr txBox="1"/>
          <p:nvPr/>
        </p:nvSpPr>
        <p:spPr>
          <a:xfrm>
            <a:off x="2057400" y="2229029"/>
            <a:ext cx="8077200" cy="830997"/>
          </a:xfrm>
          <a:prstGeom prst="rect">
            <a:avLst/>
          </a:prstGeom>
          <a:noFill/>
        </p:spPr>
        <p:txBody>
          <a:bodyPr wrap="square" rtlCol="0">
            <a:spAutoFit/>
          </a:bodyPr>
          <a:lstStyle/>
          <a:p>
            <a:pPr algn="ctr"/>
            <a:r>
              <a:rPr lang="en-GB" sz="2400" dirty="0"/>
              <a:t>Ever received an email or text you weren’t expecting?</a:t>
            </a:r>
          </a:p>
        </p:txBody>
      </p:sp>
      <p:sp>
        <p:nvSpPr>
          <p:cNvPr id="10" name="TextBox 9">
            <a:extLst>
              <a:ext uri="{FF2B5EF4-FFF2-40B4-BE49-F238E27FC236}">
                <a16:creationId xmlns:a16="http://schemas.microsoft.com/office/drawing/2014/main" id="{60BE7A96-0EDF-476E-913E-EAE2005E3AC3}"/>
              </a:ext>
            </a:extLst>
          </p:cNvPr>
          <p:cNvSpPr txBox="1"/>
          <p:nvPr/>
        </p:nvSpPr>
        <p:spPr>
          <a:xfrm>
            <a:off x="1578428" y="3314765"/>
            <a:ext cx="9035143" cy="830997"/>
          </a:xfrm>
          <a:prstGeom prst="rect">
            <a:avLst/>
          </a:prstGeom>
          <a:noFill/>
        </p:spPr>
        <p:txBody>
          <a:bodyPr wrap="square" rtlCol="0">
            <a:spAutoFit/>
          </a:bodyPr>
          <a:lstStyle/>
          <a:p>
            <a:pPr algn="ctr"/>
            <a:r>
              <a:rPr lang="en-GB" sz="2400" dirty="0"/>
              <a:t>What are you supposed to do when you get these messages?</a:t>
            </a:r>
          </a:p>
        </p:txBody>
      </p:sp>
      <p:sp>
        <p:nvSpPr>
          <p:cNvPr id="11" name="TextBox 10">
            <a:extLst>
              <a:ext uri="{FF2B5EF4-FFF2-40B4-BE49-F238E27FC236}">
                <a16:creationId xmlns:a16="http://schemas.microsoft.com/office/drawing/2014/main" id="{9E4D15CA-E271-4E3B-94AC-EFA00A5912F2}"/>
              </a:ext>
            </a:extLst>
          </p:cNvPr>
          <p:cNvSpPr txBox="1"/>
          <p:nvPr/>
        </p:nvSpPr>
        <p:spPr>
          <a:xfrm>
            <a:off x="2057400" y="4306279"/>
            <a:ext cx="8077200" cy="830997"/>
          </a:xfrm>
          <a:prstGeom prst="rect">
            <a:avLst/>
          </a:prstGeom>
          <a:noFill/>
        </p:spPr>
        <p:txBody>
          <a:bodyPr wrap="square" rtlCol="0">
            <a:spAutoFit/>
          </a:bodyPr>
          <a:lstStyle/>
          <a:p>
            <a:pPr algn="ctr"/>
            <a:r>
              <a:rPr lang="en-GB" sz="2400" dirty="0"/>
              <a:t>We call any attack that uses social engineering across tech for profit or information an ‘</a:t>
            </a:r>
            <a:r>
              <a:rPr lang="en-GB" sz="2400" dirty="0" err="1">
                <a:latin typeface="Raleway" panose="020B0803030101060003" pitchFamily="34" charset="77"/>
              </a:rPr>
              <a:t>ishing</a:t>
            </a:r>
            <a:r>
              <a:rPr lang="en-GB" sz="2400" dirty="0"/>
              <a:t>’ attack</a:t>
            </a:r>
          </a:p>
        </p:txBody>
      </p:sp>
    </p:spTree>
    <p:extLst>
      <p:ext uri="{BB962C8B-B14F-4D97-AF65-F5344CB8AC3E}">
        <p14:creationId xmlns:p14="http://schemas.microsoft.com/office/powerpoint/2010/main" val="22074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EE62F38B-3228-49E8-8277-C960046308CB}"/>
              </a:ext>
            </a:extLst>
          </p:cNvPr>
          <p:cNvSpPr txBox="1"/>
          <p:nvPr/>
        </p:nvSpPr>
        <p:spPr>
          <a:xfrm>
            <a:off x="201838" y="450893"/>
            <a:ext cx="103281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Questioning emails – ‘</a:t>
            </a:r>
            <a:r>
              <a:rPr lang="en-GB" sz="4800" err="1">
                <a:latin typeface="Raleway" panose="020B0803030101060003" pitchFamily="34" charset="77"/>
                <a:cs typeface="Calibri Light"/>
              </a:rPr>
              <a:t>ishing</a:t>
            </a:r>
            <a:endParaRPr lang="en-GB" sz="4800">
              <a:latin typeface="Raleway" panose="020B0803030101060003" pitchFamily="34" charset="77"/>
              <a:cs typeface="Calibri Light"/>
            </a:endParaRPr>
          </a:p>
        </p:txBody>
      </p:sp>
      <p:sp>
        <p:nvSpPr>
          <p:cNvPr id="8" name="TextBox 7">
            <a:extLst>
              <a:ext uri="{FF2B5EF4-FFF2-40B4-BE49-F238E27FC236}">
                <a16:creationId xmlns:a16="http://schemas.microsoft.com/office/drawing/2014/main" id="{0CBC377A-3302-427B-B148-607178890F2D}"/>
              </a:ext>
            </a:extLst>
          </p:cNvPr>
          <p:cNvSpPr txBox="1"/>
          <p:nvPr/>
        </p:nvSpPr>
        <p:spPr>
          <a:xfrm>
            <a:off x="238446" y="1490672"/>
            <a:ext cx="8077200" cy="5183150"/>
          </a:xfrm>
          <a:prstGeom prst="rect">
            <a:avLst/>
          </a:prstGeom>
          <a:noFill/>
        </p:spPr>
        <p:txBody>
          <a:bodyPr wrap="square" rtlCol="0">
            <a:spAutoFit/>
          </a:bodyPr>
          <a:lstStyle/>
          <a:p>
            <a:r>
              <a:rPr lang="en-GB" sz="2800" dirty="0"/>
              <a:t>‘</a:t>
            </a:r>
            <a:r>
              <a:rPr lang="en-GB" sz="2800" dirty="0" err="1"/>
              <a:t>ishing</a:t>
            </a:r>
            <a:r>
              <a:rPr lang="en-GB" sz="2800" dirty="0"/>
              <a:t> is a social engineering attack</a:t>
            </a:r>
          </a:p>
          <a:p>
            <a:endParaRPr lang="en-GB" sz="2800" dirty="0"/>
          </a:p>
          <a:p>
            <a:r>
              <a:rPr lang="en-GB" sz="2800" dirty="0"/>
              <a:t>Different type of ‘</a:t>
            </a:r>
            <a:r>
              <a:rPr lang="en-GB" sz="2800" dirty="0" err="1"/>
              <a:t>ishing</a:t>
            </a:r>
            <a:r>
              <a:rPr lang="en-GB" sz="2800" dirty="0"/>
              <a:t> attack </a:t>
            </a:r>
          </a:p>
          <a:p>
            <a:pPr marL="342900" indent="-342900">
              <a:lnSpc>
                <a:spcPct val="150000"/>
              </a:lnSpc>
              <a:buFont typeface="Arial" panose="020B0604020202020204" pitchFamily="34" charset="0"/>
              <a:buChar char="•"/>
            </a:pPr>
            <a:r>
              <a:rPr lang="en-GB" sz="2800" i="1" dirty="0"/>
              <a:t>Phishing</a:t>
            </a:r>
          </a:p>
          <a:p>
            <a:pPr marL="342900" indent="-342900">
              <a:lnSpc>
                <a:spcPct val="150000"/>
              </a:lnSpc>
              <a:buFont typeface="Arial" panose="020B0604020202020204" pitchFamily="34" charset="0"/>
              <a:buChar char="•"/>
            </a:pPr>
            <a:r>
              <a:rPr lang="en-GB" sz="2800" i="1" dirty="0"/>
              <a:t>Whaling</a:t>
            </a:r>
          </a:p>
          <a:p>
            <a:pPr marL="342900" indent="-342900">
              <a:lnSpc>
                <a:spcPct val="150000"/>
              </a:lnSpc>
              <a:buFont typeface="Arial" panose="020B0604020202020204" pitchFamily="34" charset="0"/>
              <a:buChar char="•"/>
            </a:pPr>
            <a:r>
              <a:rPr lang="en-GB" sz="2800" i="1" dirty="0"/>
              <a:t>Spear phishing</a:t>
            </a:r>
          </a:p>
          <a:p>
            <a:pPr marL="342900" indent="-342900">
              <a:lnSpc>
                <a:spcPct val="150000"/>
              </a:lnSpc>
              <a:buFont typeface="Arial" panose="020B0604020202020204" pitchFamily="34" charset="0"/>
              <a:buChar char="•"/>
            </a:pPr>
            <a:r>
              <a:rPr lang="en-GB" sz="2800" i="1" dirty="0"/>
              <a:t>Vishing</a:t>
            </a:r>
          </a:p>
          <a:p>
            <a:pPr marL="342900" indent="-342900">
              <a:lnSpc>
                <a:spcPct val="150000"/>
              </a:lnSpc>
              <a:buFont typeface="Arial" panose="020B0604020202020204" pitchFamily="34" charset="0"/>
              <a:buChar char="•"/>
            </a:pPr>
            <a:r>
              <a:rPr lang="en-GB" sz="2800" i="1" dirty="0"/>
              <a:t>Smishing</a:t>
            </a:r>
          </a:p>
          <a:p>
            <a:pPr marL="342900" indent="-342900">
              <a:lnSpc>
                <a:spcPct val="150000"/>
              </a:lnSpc>
              <a:buFont typeface="Arial" panose="020B0604020202020204" pitchFamily="34" charset="0"/>
              <a:buChar char="•"/>
            </a:pPr>
            <a:r>
              <a:rPr lang="en-GB" sz="2800" i="1" dirty="0" err="1"/>
              <a:t>QRishing</a:t>
            </a:r>
            <a:endParaRPr lang="en-GB" sz="2800" i="1" dirty="0"/>
          </a:p>
        </p:txBody>
      </p:sp>
      <p:pic>
        <p:nvPicPr>
          <p:cNvPr id="1026" name="Picture 2">
            <a:extLst>
              <a:ext uri="{FF2B5EF4-FFF2-40B4-BE49-F238E27FC236}">
                <a16:creationId xmlns:a16="http://schemas.microsoft.com/office/drawing/2014/main" id="{9EF01CF1-D0D8-30C8-04AA-5A445ED6A6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4" t="6575" r="5138"/>
          <a:stretch/>
        </p:blipFill>
        <p:spPr bwMode="auto">
          <a:xfrm>
            <a:off x="3635159" y="3137114"/>
            <a:ext cx="3096146" cy="2987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a:extLst>
              <a:ext uri="{FF2B5EF4-FFF2-40B4-BE49-F238E27FC236}">
                <a16:creationId xmlns:a16="http://schemas.microsoft.com/office/drawing/2014/main" id="{2A9CB88F-16A3-4DFF-8648-43D1E02EE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148" y="2261410"/>
            <a:ext cx="5895975"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46158181-17BC-4CF0-B718-20F339DAB87F}"/>
              </a:ext>
            </a:extLst>
          </p:cNvPr>
          <p:cNvSpPr txBox="1"/>
          <p:nvPr/>
        </p:nvSpPr>
        <p:spPr>
          <a:xfrm>
            <a:off x="304800" y="450893"/>
            <a:ext cx="103281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How to spot a phishing email</a:t>
            </a:r>
          </a:p>
        </p:txBody>
      </p:sp>
      <p:sp>
        <p:nvSpPr>
          <p:cNvPr id="9" name="TextBox 8">
            <a:extLst>
              <a:ext uri="{FF2B5EF4-FFF2-40B4-BE49-F238E27FC236}">
                <a16:creationId xmlns:a16="http://schemas.microsoft.com/office/drawing/2014/main" id="{A1805BA5-B9E8-47EA-BC65-60B6AA8CBCC5}"/>
              </a:ext>
            </a:extLst>
          </p:cNvPr>
          <p:cNvSpPr txBox="1"/>
          <p:nvPr/>
        </p:nvSpPr>
        <p:spPr>
          <a:xfrm>
            <a:off x="914400" y="1720840"/>
            <a:ext cx="9944100" cy="4042004"/>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Is the e</a:t>
            </a:r>
            <a:r>
              <a:rPr lang="en-GB" sz="2800">
                <a:effectLst/>
                <a:latin typeface="Calibri" panose="020F0502020204030204" pitchFamily="34" charset="0"/>
                <a:ea typeface="Times New Roman" panose="02020603050405020304" pitchFamily="18" charset="0"/>
                <a:cs typeface="Calibri" panose="020F0502020204030204" pitchFamily="34" charset="0"/>
              </a:rPr>
              <a:t>mail addressed to you by name or </a:t>
            </a:r>
            <a:r>
              <a:rPr lang="en-GB" sz="2800">
                <a:latin typeface="Calibri" panose="020F0502020204030204" pitchFamily="34" charset="0"/>
                <a:ea typeface="Times New Roman" panose="02020603050405020304" pitchFamily="18" charset="0"/>
                <a:cs typeface="Calibri" panose="020F0502020204030204" pitchFamily="34" charset="0"/>
              </a:rPr>
              <a:t>by </a:t>
            </a:r>
            <a:r>
              <a:rPr lang="en-GB" sz="2800">
                <a:effectLst/>
                <a:latin typeface="Calibri" panose="020F0502020204030204" pitchFamily="34" charset="0"/>
                <a:ea typeface="Times New Roman" panose="02020603050405020304" pitchFamily="18" charset="0"/>
                <a:cs typeface="Calibri" panose="020F0502020204030204" pitchFamily="34" charset="0"/>
              </a:rPr>
              <a:t>vague reference (Valued customer, friend, colleague…)?</a:t>
            </a: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Design </a:t>
            </a:r>
            <a:r>
              <a:rPr lang="en-GB" sz="2800">
                <a:latin typeface="Calibri" panose="020F0502020204030204" pitchFamily="34" charset="0"/>
                <a:ea typeface="Times New Roman" panose="02020603050405020304" pitchFamily="18" charset="0"/>
                <a:cs typeface="Calibri" panose="020F0502020204030204" pitchFamily="34" charset="0"/>
              </a:rPr>
              <a:t>and quality might be poor – Think about what an email from this company should look like</a:t>
            </a:r>
          </a:p>
          <a:p>
            <a:pPr marL="285750" indent="-285750">
              <a:lnSpc>
                <a:spcPct val="115000"/>
              </a:lnSpc>
              <a:spcAft>
                <a:spcPts val="1000"/>
              </a:spcAft>
              <a:buFont typeface="Arial" panose="020B0604020202020204" pitchFamily="34" charset="0"/>
              <a:buChar char="•"/>
            </a:pPr>
            <a:r>
              <a:rPr lang="en-GB" sz="2800" err="1">
                <a:latin typeface="Calibri" panose="020F0502020204030204" pitchFamily="34" charset="0"/>
                <a:ea typeface="Times New Roman" panose="02020603050405020304" pitchFamily="18" charset="0"/>
                <a:cs typeface="Calibri" panose="020F0502020204030204" pitchFamily="34" charset="0"/>
              </a:rPr>
              <a:t>Ishing</a:t>
            </a:r>
            <a:r>
              <a:rPr lang="en-GB" sz="2800">
                <a:latin typeface="Calibri" panose="020F0502020204030204" pitchFamily="34" charset="0"/>
                <a:ea typeface="Times New Roman" panose="02020603050405020304" pitchFamily="18" charset="0"/>
                <a:cs typeface="Calibri" panose="020F0502020204030204" pitchFamily="34" charset="0"/>
              </a:rPr>
              <a:t> can look like the real deal! They use company templates</a:t>
            </a: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Does the senders name </a:t>
            </a:r>
            <a:r>
              <a:rPr lang="en-GB" sz="2800">
                <a:latin typeface="Calibri" panose="020F0502020204030204" pitchFamily="34" charset="0"/>
                <a:ea typeface="Times New Roman" panose="02020603050405020304" pitchFamily="18" charset="0"/>
                <a:cs typeface="Calibri" panose="020F0502020204030204" pitchFamily="34" charset="0"/>
              </a:rPr>
              <a:t>and/or email address look legitimate?</a:t>
            </a: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Does it sound too good to be true?</a:t>
            </a:r>
            <a:endParaRPr lang="en-GB" sz="2800"/>
          </a:p>
        </p:txBody>
      </p:sp>
    </p:spTree>
    <p:extLst>
      <p:ext uri="{BB962C8B-B14F-4D97-AF65-F5344CB8AC3E}">
        <p14:creationId xmlns:p14="http://schemas.microsoft.com/office/powerpoint/2010/main" val="14731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46158181-17BC-4CF0-B718-20F339DAB87F}"/>
              </a:ext>
            </a:extLst>
          </p:cNvPr>
          <p:cNvSpPr txBox="1"/>
          <p:nvPr/>
        </p:nvSpPr>
        <p:spPr>
          <a:xfrm>
            <a:off x="360218" y="450893"/>
            <a:ext cx="103281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How to spot a phishing email</a:t>
            </a:r>
          </a:p>
        </p:txBody>
      </p:sp>
      <p:sp>
        <p:nvSpPr>
          <p:cNvPr id="7" name="TextBox 6">
            <a:extLst>
              <a:ext uri="{FF2B5EF4-FFF2-40B4-BE49-F238E27FC236}">
                <a16:creationId xmlns:a16="http://schemas.microsoft.com/office/drawing/2014/main" id="{70228FAB-720B-448B-9644-BB0AEA29F28E}"/>
              </a:ext>
            </a:extLst>
          </p:cNvPr>
          <p:cNvSpPr txBox="1"/>
          <p:nvPr/>
        </p:nvSpPr>
        <p:spPr>
          <a:xfrm>
            <a:off x="839449" y="2293462"/>
            <a:ext cx="8679766" cy="4265783"/>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Urgency (deadline)</a:t>
            </a: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Authority (email from someone is power)</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Emotion – (make you panic or fearful)</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Scarcity – (giving you something in short supply)</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Curiosity (will try to entice you)</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Current events (criminals use current events to lure you)</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a:effectLst/>
                <a:latin typeface="Calibri" panose="020F0502020204030204" pitchFamily="34" charset="0"/>
                <a:ea typeface="Times New Roman" panose="02020603050405020304" pitchFamily="18" charset="0"/>
              </a:rPr>
              <a:t>Bad </a:t>
            </a:r>
            <a:r>
              <a:rPr lang="en-GB" sz="2800" err="1">
                <a:effectLst/>
                <a:latin typeface="Calibri" panose="020F0502020204030204" pitchFamily="34" charset="0"/>
                <a:ea typeface="Times New Roman" panose="02020603050405020304" pitchFamily="18" charset="0"/>
              </a:rPr>
              <a:t>speling</a:t>
            </a:r>
            <a:r>
              <a:rPr lang="en-GB" sz="2800">
                <a:effectLst/>
                <a:latin typeface="Calibri" panose="020F0502020204030204" pitchFamily="34" charset="0"/>
                <a:ea typeface="Times New Roman" panose="02020603050405020304" pitchFamily="18" charset="0"/>
              </a:rPr>
              <a:t>/</a:t>
            </a:r>
            <a:r>
              <a:rPr lang="en-GB" sz="2800" err="1">
                <a:effectLst/>
                <a:latin typeface="Calibri" panose="020F0502020204030204" pitchFamily="34" charset="0"/>
                <a:ea typeface="Times New Roman" panose="02020603050405020304" pitchFamily="18" charset="0"/>
              </a:rPr>
              <a:t>gramar</a:t>
            </a:r>
            <a:endParaRPr lang="en-GB" sz="2800"/>
          </a:p>
        </p:txBody>
      </p:sp>
      <p:sp>
        <p:nvSpPr>
          <p:cNvPr id="3" name="TextBox 2">
            <a:extLst>
              <a:ext uri="{FF2B5EF4-FFF2-40B4-BE49-F238E27FC236}">
                <a16:creationId xmlns:a16="http://schemas.microsoft.com/office/drawing/2014/main" id="{95D6D2A2-7B45-BFE5-7D02-68E577890D78}"/>
              </a:ext>
            </a:extLst>
          </p:cNvPr>
          <p:cNvSpPr txBox="1"/>
          <p:nvPr/>
        </p:nvSpPr>
        <p:spPr>
          <a:xfrm>
            <a:off x="360218" y="1281890"/>
            <a:ext cx="4786888" cy="646331"/>
          </a:xfrm>
          <a:prstGeom prst="rect">
            <a:avLst/>
          </a:prstGeom>
          <a:noFill/>
        </p:spPr>
        <p:txBody>
          <a:bodyPr wrap="none" rtlCol="0">
            <a:spAutoFit/>
          </a:bodyPr>
          <a:lstStyle/>
          <a:p>
            <a:r>
              <a:rPr lang="en-US" sz="3600">
                <a:latin typeface="Raleway" panose="020B0803030101060003" pitchFamily="34" charset="77"/>
              </a:rPr>
              <a:t>The red flag checklist</a:t>
            </a:r>
          </a:p>
        </p:txBody>
      </p:sp>
      <p:pic>
        <p:nvPicPr>
          <p:cNvPr id="7170" name="Picture 2" descr="Red flag - Free flags icons">
            <a:extLst>
              <a:ext uri="{FF2B5EF4-FFF2-40B4-BE49-F238E27FC236}">
                <a16:creationId xmlns:a16="http://schemas.microsoft.com/office/drawing/2014/main" id="{A30EDA4C-3DA7-B60B-261D-AF2B634DE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4734" y="4465635"/>
            <a:ext cx="1947333" cy="194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46158181-17BC-4CF0-B718-20F339DAB87F}"/>
              </a:ext>
            </a:extLst>
          </p:cNvPr>
          <p:cNvSpPr txBox="1"/>
          <p:nvPr/>
        </p:nvSpPr>
        <p:spPr>
          <a:xfrm>
            <a:off x="478928" y="438254"/>
            <a:ext cx="103281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Raleway" panose="020B0803030101060003" pitchFamily="34" charset="77"/>
                <a:cs typeface="Calibri Light"/>
              </a:rPr>
              <a:t>How to spot a phishing email</a:t>
            </a:r>
          </a:p>
        </p:txBody>
      </p:sp>
      <p:sp>
        <p:nvSpPr>
          <p:cNvPr id="8" name="TextBox 7">
            <a:extLst>
              <a:ext uri="{FF2B5EF4-FFF2-40B4-BE49-F238E27FC236}">
                <a16:creationId xmlns:a16="http://schemas.microsoft.com/office/drawing/2014/main" id="{26E0C1AB-D5A0-4EEB-89D4-68E5FB92A8EB}"/>
              </a:ext>
            </a:extLst>
          </p:cNvPr>
          <p:cNvSpPr txBox="1"/>
          <p:nvPr/>
        </p:nvSpPr>
        <p:spPr>
          <a:xfrm>
            <a:off x="861060" y="2215366"/>
            <a:ext cx="8602824" cy="2922788"/>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Were you expecting an email from this person?</a:t>
            </a: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Does this sound like the person you know?</a:t>
            </a:r>
            <a:endParaRPr lang="en-GB" sz="280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Is</a:t>
            </a:r>
            <a:r>
              <a:rPr lang="en-GB" sz="2800">
                <a:effectLst/>
                <a:latin typeface="Calibri" panose="020F0502020204030204" pitchFamily="34" charset="0"/>
                <a:ea typeface="Times New Roman" panose="02020603050405020304" pitchFamily="18" charset="0"/>
                <a:cs typeface="Calibri" panose="020F0502020204030204" pitchFamily="34" charset="0"/>
              </a:rPr>
              <a:t> this something this person </a:t>
            </a:r>
            <a:r>
              <a:rPr lang="en-GB" sz="2800">
                <a:latin typeface="Calibri" panose="020F0502020204030204" pitchFamily="34" charset="0"/>
                <a:ea typeface="Times New Roman" panose="02020603050405020304" pitchFamily="18" charset="0"/>
                <a:cs typeface="Calibri" panose="020F0502020204030204" pitchFamily="34" charset="0"/>
              </a:rPr>
              <a:t>would normally ask for?</a:t>
            </a:r>
            <a:endParaRPr lang="en-GB" sz="2800">
              <a:latin typeface="Calibri" panose="020F0502020204030204" pitchFamily="34"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cs typeface="Calibri" panose="020F0502020204030204" pitchFamily="34" charset="0"/>
              </a:rPr>
              <a:t>If in doubt contact the person making the request via another means</a:t>
            </a:r>
            <a:endParaRPr lang="en-GB" sz="2800"/>
          </a:p>
        </p:txBody>
      </p:sp>
      <p:sp>
        <p:nvSpPr>
          <p:cNvPr id="3" name="TextBox 2">
            <a:extLst>
              <a:ext uri="{FF2B5EF4-FFF2-40B4-BE49-F238E27FC236}">
                <a16:creationId xmlns:a16="http://schemas.microsoft.com/office/drawing/2014/main" id="{BB8F6BAB-A6D1-F215-4D63-F9133E789DAA}"/>
              </a:ext>
            </a:extLst>
          </p:cNvPr>
          <p:cNvSpPr txBox="1"/>
          <p:nvPr/>
        </p:nvSpPr>
        <p:spPr>
          <a:xfrm>
            <a:off x="478928" y="1269251"/>
            <a:ext cx="3549370" cy="646331"/>
          </a:xfrm>
          <a:prstGeom prst="rect">
            <a:avLst/>
          </a:prstGeom>
          <a:noFill/>
        </p:spPr>
        <p:txBody>
          <a:bodyPr wrap="none" rtlCol="0">
            <a:spAutoFit/>
          </a:bodyPr>
          <a:lstStyle/>
          <a:p>
            <a:r>
              <a:rPr lang="en-US" sz="3600">
                <a:latin typeface="Raleway" panose="020B0803030101060003" pitchFamily="34" charset="77"/>
              </a:rPr>
              <a:t>Ask every time.</a:t>
            </a:r>
          </a:p>
        </p:txBody>
      </p:sp>
    </p:spTree>
    <p:extLst>
      <p:ext uri="{BB962C8B-B14F-4D97-AF65-F5344CB8AC3E}">
        <p14:creationId xmlns:p14="http://schemas.microsoft.com/office/powerpoint/2010/main" val="29157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extBox 6">
            <a:extLst>
              <a:ext uri="{FF2B5EF4-FFF2-40B4-BE49-F238E27FC236}">
                <a16:creationId xmlns:a16="http://schemas.microsoft.com/office/drawing/2014/main" id="{E08CF28D-E74C-4C41-9ABC-A08B8A3CB123}"/>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Phishing Examples</a:t>
            </a:r>
          </a:p>
        </p:txBody>
      </p:sp>
      <p:sp>
        <p:nvSpPr>
          <p:cNvPr id="9" name="TextBox 8">
            <a:extLst>
              <a:ext uri="{FF2B5EF4-FFF2-40B4-BE49-F238E27FC236}">
                <a16:creationId xmlns:a16="http://schemas.microsoft.com/office/drawing/2014/main" id="{BFA9E63E-A555-4F8A-B6F8-7298A10568BF}"/>
              </a:ext>
            </a:extLst>
          </p:cNvPr>
          <p:cNvSpPr txBox="1"/>
          <p:nvPr/>
        </p:nvSpPr>
        <p:spPr>
          <a:xfrm>
            <a:off x="700601" y="2213988"/>
            <a:ext cx="11037309" cy="2430024"/>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View examples and in your mind identify if it is a phishing email or not</a:t>
            </a:r>
            <a:endParaRPr lang="en-GB" sz="280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Think about what makes it a phishing email or not</a:t>
            </a:r>
            <a:endParaRPr lang="en-GB" sz="280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Answers will be revealed </a:t>
            </a:r>
            <a:endParaRPr lang="en-GB" sz="280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15000"/>
              </a:lnSpc>
              <a:spcAft>
                <a:spcPts val="1000"/>
              </a:spcAft>
              <a:buFont typeface="Arial" panose="020B0604020202020204" pitchFamily="34" charset="0"/>
              <a:buChar char="•"/>
            </a:pPr>
            <a:r>
              <a:rPr lang="en-GB" sz="2800">
                <a:latin typeface="Calibri" panose="020F0502020204030204" pitchFamily="34" charset="0"/>
                <a:ea typeface="Times New Roman" panose="02020603050405020304" pitchFamily="18" charset="0"/>
                <a:cs typeface="Calibri" panose="020F0502020204030204" pitchFamily="34" charset="0"/>
              </a:rPr>
              <a:t>If you have questions, please let me know</a:t>
            </a:r>
          </a:p>
        </p:txBody>
      </p:sp>
      <p:sp>
        <p:nvSpPr>
          <p:cNvPr id="3" name="TextBox 2">
            <a:extLst>
              <a:ext uri="{FF2B5EF4-FFF2-40B4-BE49-F238E27FC236}">
                <a16:creationId xmlns:a16="http://schemas.microsoft.com/office/drawing/2014/main" id="{A8E7A240-852C-A6A4-E4EF-12105EADBD89}"/>
              </a:ext>
            </a:extLst>
          </p:cNvPr>
          <p:cNvSpPr txBox="1"/>
          <p:nvPr/>
        </p:nvSpPr>
        <p:spPr>
          <a:xfrm>
            <a:off x="700601" y="1281890"/>
            <a:ext cx="8206093" cy="646331"/>
          </a:xfrm>
          <a:prstGeom prst="rect">
            <a:avLst/>
          </a:prstGeom>
          <a:noFill/>
        </p:spPr>
        <p:txBody>
          <a:bodyPr wrap="none" rtlCol="0">
            <a:spAutoFit/>
          </a:bodyPr>
          <a:lstStyle/>
          <a:p>
            <a:r>
              <a:rPr lang="en-US" sz="3600">
                <a:latin typeface="Raleway" panose="020B0803030101060003" pitchFamily="34" charset="77"/>
              </a:rPr>
              <a:t>Deduce if these are phishing emails!</a:t>
            </a:r>
          </a:p>
        </p:txBody>
      </p:sp>
      <p:pic>
        <p:nvPicPr>
          <p:cNvPr id="11" name="Graphic 10" descr="Magnifying glass with solid fill">
            <a:extLst>
              <a:ext uri="{FF2B5EF4-FFF2-40B4-BE49-F238E27FC236}">
                <a16:creationId xmlns:a16="http://schemas.microsoft.com/office/drawing/2014/main" id="{2FF9425B-5DAB-3DF4-A9BA-CD5646240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4125" y="3429000"/>
            <a:ext cx="2916583" cy="2916583"/>
          </a:xfrm>
          <a:prstGeom prst="rect">
            <a:avLst/>
          </a:prstGeom>
        </p:spPr>
      </p:pic>
      <p:sp>
        <p:nvSpPr>
          <p:cNvPr id="12" name="TextBox 11">
            <a:extLst>
              <a:ext uri="{FF2B5EF4-FFF2-40B4-BE49-F238E27FC236}">
                <a16:creationId xmlns:a16="http://schemas.microsoft.com/office/drawing/2014/main" id="{3340FB0A-D614-2215-5F94-489A4F65B02B}"/>
              </a:ext>
            </a:extLst>
          </p:cNvPr>
          <p:cNvSpPr txBox="1"/>
          <p:nvPr/>
        </p:nvSpPr>
        <p:spPr>
          <a:xfrm>
            <a:off x="8215456" y="2891248"/>
            <a:ext cx="2135521" cy="2862322"/>
          </a:xfrm>
          <a:prstGeom prst="rect">
            <a:avLst/>
          </a:prstGeom>
          <a:noFill/>
        </p:spPr>
        <p:txBody>
          <a:bodyPr wrap="none" rtlCol="0">
            <a:spAutoFit/>
          </a:bodyPr>
          <a:lstStyle/>
          <a:p>
            <a:r>
              <a:rPr lang="en-US" sz="18000">
                <a:solidFill>
                  <a:schemeClr val="bg1"/>
                </a:solidFill>
                <a:latin typeface="Raleway" panose="020B0803030101060003" pitchFamily="34" charset="77"/>
              </a:rPr>
              <a:t>@</a:t>
            </a:r>
          </a:p>
        </p:txBody>
      </p:sp>
    </p:spTree>
    <p:extLst>
      <p:ext uri="{BB962C8B-B14F-4D97-AF65-F5344CB8AC3E}">
        <p14:creationId xmlns:p14="http://schemas.microsoft.com/office/powerpoint/2010/main" val="348378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2" descr="Tenovus Cancer Care">
            <a:extLst>
              <a:ext uri="{FF2B5EF4-FFF2-40B4-BE49-F238E27FC236}">
                <a16:creationId xmlns:a16="http://schemas.microsoft.com/office/drawing/2014/main" id="{7EC68844-EA31-454B-BB1A-81E7CEA76541}"/>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AFBA983B-E009-4978-874A-7E26AE18C57D}"/>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Phishing Example 1</a:t>
            </a:r>
          </a:p>
        </p:txBody>
      </p:sp>
      <p:pic>
        <p:nvPicPr>
          <p:cNvPr id="10" name="Picture 9" descr="Graphical user interface, text, application, email&#10;&#10;Description automatically generated">
            <a:extLst>
              <a:ext uri="{FF2B5EF4-FFF2-40B4-BE49-F238E27FC236}">
                <a16:creationId xmlns:a16="http://schemas.microsoft.com/office/drawing/2014/main" id="{C6DB0F3F-FC34-4470-9BFD-8CC68F0C7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417" y="1557065"/>
            <a:ext cx="5125165" cy="5010849"/>
          </a:xfrm>
          <a:prstGeom prst="rect">
            <a:avLst/>
          </a:prstGeom>
        </p:spPr>
      </p:pic>
      <p:sp>
        <p:nvSpPr>
          <p:cNvPr id="11" name="TextBox 10">
            <a:extLst>
              <a:ext uri="{FF2B5EF4-FFF2-40B4-BE49-F238E27FC236}">
                <a16:creationId xmlns:a16="http://schemas.microsoft.com/office/drawing/2014/main" id="{C0F0CADE-C12B-443A-9D93-22003026A1F9}"/>
              </a:ext>
            </a:extLst>
          </p:cNvPr>
          <p:cNvSpPr txBox="1"/>
          <p:nvPr/>
        </p:nvSpPr>
        <p:spPr>
          <a:xfrm>
            <a:off x="298580" y="1404651"/>
            <a:ext cx="2668555" cy="3773854"/>
          </a:xfrm>
          <a:prstGeom prst="rect">
            <a:avLst/>
          </a:prstGeom>
          <a:noFill/>
        </p:spPr>
        <p:txBody>
          <a:bodyPr wrap="square" rtlCol="0">
            <a:spAutoFit/>
          </a:bodyPr>
          <a:lstStyle/>
          <a:p>
            <a:pPr>
              <a:lnSpc>
                <a:spcPct val="115000"/>
              </a:lnSpc>
              <a:spcAft>
                <a:spcPts val="1000"/>
              </a:spcAft>
            </a:pPr>
            <a:r>
              <a:rPr lang="en-GB" sz="1800" b="1">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effectLst/>
                <a:latin typeface="Calibri" panose="020F0502020204030204" pitchFamily="34" charset="0"/>
                <a:ea typeface="Times New Roman" panose="02020603050405020304" pitchFamily="18" charset="0"/>
              </a:rPr>
              <a:t>Bad spelling/grammar</a:t>
            </a:r>
            <a:endParaRPr lang="en-GB" sz="1800"/>
          </a:p>
          <a:p>
            <a:endParaRPr lang="en-GB"/>
          </a:p>
        </p:txBody>
      </p:sp>
    </p:spTree>
    <p:extLst>
      <p:ext uri="{BB962C8B-B14F-4D97-AF65-F5344CB8AC3E}">
        <p14:creationId xmlns:p14="http://schemas.microsoft.com/office/powerpoint/2010/main" val="203957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9" name="AutoShape 2" descr="Tenovus Cancer Care">
            <a:extLst>
              <a:ext uri="{FF2B5EF4-FFF2-40B4-BE49-F238E27FC236}">
                <a16:creationId xmlns:a16="http://schemas.microsoft.com/office/drawing/2014/main" id="{2F0112BD-DAB1-4304-9C35-7B479AD95D9D}"/>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06E23DB2-FB49-4E55-A0E3-85FF60125C9D}"/>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Phishing Example 1</a:t>
            </a:r>
          </a:p>
        </p:txBody>
      </p:sp>
      <p:pic>
        <p:nvPicPr>
          <p:cNvPr id="13" name="Picture 12" descr="Graphical user interface, text, application, email&#10;&#10;Description automatically generated">
            <a:extLst>
              <a:ext uri="{FF2B5EF4-FFF2-40B4-BE49-F238E27FC236}">
                <a16:creationId xmlns:a16="http://schemas.microsoft.com/office/drawing/2014/main" id="{C376E806-B63D-43D1-8FB3-452154941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417" y="1557065"/>
            <a:ext cx="5125165" cy="5010849"/>
          </a:xfrm>
          <a:prstGeom prst="rect">
            <a:avLst/>
          </a:prstGeom>
        </p:spPr>
      </p:pic>
      <p:sp>
        <p:nvSpPr>
          <p:cNvPr id="14" name="Multiplication Sign 13">
            <a:extLst>
              <a:ext uri="{FF2B5EF4-FFF2-40B4-BE49-F238E27FC236}">
                <a16:creationId xmlns:a16="http://schemas.microsoft.com/office/drawing/2014/main" id="{BB24F522-BE0C-4751-AEB7-5DC699738F91}"/>
              </a:ext>
            </a:extLst>
          </p:cNvPr>
          <p:cNvSpPr/>
          <p:nvPr/>
        </p:nvSpPr>
        <p:spPr>
          <a:xfrm>
            <a:off x="9311951" y="2164702"/>
            <a:ext cx="1716833" cy="296713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8DEDA59-B3FF-4BBF-8F09-644446E0767C}"/>
              </a:ext>
            </a:extLst>
          </p:cNvPr>
          <p:cNvSpPr txBox="1"/>
          <p:nvPr/>
        </p:nvSpPr>
        <p:spPr>
          <a:xfrm>
            <a:off x="298580" y="1404651"/>
            <a:ext cx="2668555" cy="3773854"/>
          </a:xfrm>
          <a:prstGeom prst="rect">
            <a:avLst/>
          </a:prstGeom>
          <a:noFill/>
        </p:spPr>
        <p:txBody>
          <a:bodyPr wrap="square" rtlCol="0">
            <a:spAutoFit/>
          </a:bodyPr>
          <a:lstStyle/>
          <a:p>
            <a:pPr>
              <a:lnSpc>
                <a:spcPct val="115000"/>
              </a:lnSpc>
              <a:spcAft>
                <a:spcPts val="1000"/>
              </a:spcAft>
            </a:pPr>
            <a:r>
              <a:rPr lang="en-GB"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rPr>
              <a:t>Bad spelling/grammar</a:t>
            </a:r>
            <a:endParaRPr lang="en-GB" sz="1800">
              <a:solidFill>
                <a:schemeClr val="bg1"/>
              </a:solidFill>
            </a:endParaRPr>
          </a:p>
          <a:p>
            <a:endParaRPr lang="en-GB"/>
          </a:p>
        </p:txBody>
      </p:sp>
    </p:spTree>
    <p:extLst>
      <p:ext uri="{BB962C8B-B14F-4D97-AF65-F5344CB8AC3E}">
        <p14:creationId xmlns:p14="http://schemas.microsoft.com/office/powerpoint/2010/main" val="238956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AutoShape 2" descr="Tenovus Cancer Care">
            <a:extLst>
              <a:ext uri="{FF2B5EF4-FFF2-40B4-BE49-F238E27FC236}">
                <a16:creationId xmlns:a16="http://schemas.microsoft.com/office/drawing/2014/main" id="{80C84FA8-D993-4E5A-9BB9-5569FF86EE79}"/>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Graphical user interface, text, application, email&#10;&#10;Description automatically generated">
            <a:extLst>
              <a:ext uri="{FF2B5EF4-FFF2-40B4-BE49-F238E27FC236}">
                <a16:creationId xmlns:a16="http://schemas.microsoft.com/office/drawing/2014/main" id="{6AE42FE8-5E73-4863-B3D9-F8B72B4BC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298" y="1444237"/>
            <a:ext cx="6667397" cy="5615293"/>
          </a:xfrm>
          <a:prstGeom prst="rect">
            <a:avLst/>
          </a:prstGeom>
        </p:spPr>
      </p:pic>
      <p:sp>
        <p:nvSpPr>
          <p:cNvPr id="14" name="TextBox 13">
            <a:extLst>
              <a:ext uri="{FF2B5EF4-FFF2-40B4-BE49-F238E27FC236}">
                <a16:creationId xmlns:a16="http://schemas.microsoft.com/office/drawing/2014/main" id="{3991FDBA-8F76-4FEC-BA3F-12F03F362A5E}"/>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Phishing Example 2</a:t>
            </a:r>
          </a:p>
        </p:txBody>
      </p:sp>
      <p:sp>
        <p:nvSpPr>
          <p:cNvPr id="15" name="TextBox 14">
            <a:extLst>
              <a:ext uri="{FF2B5EF4-FFF2-40B4-BE49-F238E27FC236}">
                <a16:creationId xmlns:a16="http://schemas.microsoft.com/office/drawing/2014/main" id="{006D97DE-6BDE-4F4F-8527-1750FB94D249}"/>
              </a:ext>
            </a:extLst>
          </p:cNvPr>
          <p:cNvSpPr txBox="1"/>
          <p:nvPr/>
        </p:nvSpPr>
        <p:spPr>
          <a:xfrm>
            <a:off x="167953" y="1404651"/>
            <a:ext cx="2668555" cy="3773854"/>
          </a:xfrm>
          <a:prstGeom prst="rect">
            <a:avLst/>
          </a:prstGeom>
          <a:noFill/>
        </p:spPr>
        <p:txBody>
          <a:bodyPr wrap="square" rtlCol="0">
            <a:spAutoFit/>
          </a:bodyPr>
          <a:lstStyle/>
          <a:p>
            <a:pPr>
              <a:lnSpc>
                <a:spcPct val="115000"/>
              </a:lnSpc>
              <a:spcAft>
                <a:spcPts val="1000"/>
              </a:spcAft>
            </a:pPr>
            <a:r>
              <a:rPr lang="en-GB"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rPr>
              <a:t>Bad spelling/grammar</a:t>
            </a:r>
            <a:endParaRPr lang="en-GB" sz="1800">
              <a:solidFill>
                <a:schemeClr val="bg1"/>
              </a:solidFill>
            </a:endParaRPr>
          </a:p>
          <a:p>
            <a:endParaRPr lang="en-GB">
              <a:solidFill>
                <a:schemeClr val="bg1"/>
              </a:solidFill>
            </a:endParaRPr>
          </a:p>
        </p:txBody>
      </p:sp>
    </p:spTree>
    <p:extLst>
      <p:ext uri="{BB962C8B-B14F-4D97-AF65-F5344CB8AC3E}">
        <p14:creationId xmlns:p14="http://schemas.microsoft.com/office/powerpoint/2010/main" val="4163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AutoShape 2" descr="Tenovus Cancer Care">
            <a:extLst>
              <a:ext uri="{FF2B5EF4-FFF2-40B4-BE49-F238E27FC236}">
                <a16:creationId xmlns:a16="http://schemas.microsoft.com/office/drawing/2014/main" id="{8D556592-B373-481B-9954-F35F33AF0F5A}"/>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Graphical user interface, text, application, email&#10;&#10;Description automatically generated">
            <a:extLst>
              <a:ext uri="{FF2B5EF4-FFF2-40B4-BE49-F238E27FC236}">
                <a16:creationId xmlns:a16="http://schemas.microsoft.com/office/drawing/2014/main" id="{27DCBCA3-780F-45A5-A8C6-B6E4CD036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298" y="1444237"/>
            <a:ext cx="6667397" cy="5615293"/>
          </a:xfrm>
          <a:prstGeom prst="rect">
            <a:avLst/>
          </a:prstGeom>
        </p:spPr>
      </p:pic>
      <p:sp>
        <p:nvSpPr>
          <p:cNvPr id="11" name="TextBox 10">
            <a:extLst>
              <a:ext uri="{FF2B5EF4-FFF2-40B4-BE49-F238E27FC236}">
                <a16:creationId xmlns:a16="http://schemas.microsoft.com/office/drawing/2014/main" id="{E675C6BE-368B-4BFF-9A46-5551DE4077C5}"/>
              </a:ext>
            </a:extLst>
          </p:cNvPr>
          <p:cNvSpPr txBox="1"/>
          <p:nvPr/>
        </p:nvSpPr>
        <p:spPr>
          <a:xfrm>
            <a:off x="779507" y="520907"/>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Phishing Example 2</a:t>
            </a:r>
          </a:p>
        </p:txBody>
      </p:sp>
      <p:pic>
        <p:nvPicPr>
          <p:cNvPr id="16" name="Picture 15" descr="Shape, arrow&#10;&#10;Description automatically generated">
            <a:extLst>
              <a:ext uri="{FF2B5EF4-FFF2-40B4-BE49-F238E27FC236}">
                <a16:creationId xmlns:a16="http://schemas.microsoft.com/office/drawing/2014/main" id="{F640D6DC-BC05-4110-945C-77B090200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691" y="2045466"/>
            <a:ext cx="2383303" cy="2206417"/>
          </a:xfrm>
          <a:prstGeom prst="rect">
            <a:avLst/>
          </a:prstGeom>
        </p:spPr>
      </p:pic>
    </p:spTree>
    <p:extLst>
      <p:ext uri="{BB962C8B-B14F-4D97-AF65-F5344CB8AC3E}">
        <p14:creationId xmlns:p14="http://schemas.microsoft.com/office/powerpoint/2010/main" val="7865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 name="Picture 7" descr="A logo with green text">
            <a:extLst>
              <a:ext uri="{FF2B5EF4-FFF2-40B4-BE49-F238E27FC236}">
                <a16:creationId xmlns:a16="http://schemas.microsoft.com/office/drawing/2014/main" id="{3134F783-4711-7143-BBF6-9D5222254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258" y="203908"/>
            <a:ext cx="5002558" cy="4970896"/>
          </a:xfrm>
          <a:prstGeom prst="rect">
            <a:avLst/>
          </a:prstGeom>
        </p:spPr>
      </p:pic>
      <p:sp>
        <p:nvSpPr>
          <p:cNvPr id="7" name="Google Shape;138;p4">
            <a:extLst>
              <a:ext uri="{FF2B5EF4-FFF2-40B4-BE49-F238E27FC236}">
                <a16:creationId xmlns:a16="http://schemas.microsoft.com/office/drawing/2014/main" id="{946D9037-1065-4830-901D-641DD8D006D9}"/>
              </a:ext>
            </a:extLst>
          </p:cNvPr>
          <p:cNvSpPr txBox="1"/>
          <p:nvPr/>
        </p:nvSpPr>
        <p:spPr>
          <a:xfrm>
            <a:off x="402640" y="227396"/>
            <a:ext cx="6708279"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4000">
                <a:solidFill>
                  <a:schemeClr val="lt1"/>
                </a:solidFill>
                <a:latin typeface="Raleway" panose="020B0803030101060003" pitchFamily="34" charset="77"/>
                <a:ea typeface="Calibri"/>
                <a:cs typeface="Calibri"/>
                <a:sym typeface="Calibri"/>
              </a:rPr>
              <a:t>Intro to cybersecurity</a:t>
            </a:r>
            <a:endParaRPr sz="4000" b="0" i="0" u="none" strike="noStrike" cap="none">
              <a:solidFill>
                <a:schemeClr val="lt1"/>
              </a:solidFill>
              <a:latin typeface="Raleway" panose="020B0803030101060003" pitchFamily="34" charset="77"/>
              <a:ea typeface="Calibri"/>
              <a:cs typeface="Calibri"/>
              <a:sym typeface="Calibri"/>
            </a:endParaRPr>
          </a:p>
        </p:txBody>
      </p:sp>
      <p:sp>
        <p:nvSpPr>
          <p:cNvPr id="11" name="TextBox 10">
            <a:extLst>
              <a:ext uri="{FF2B5EF4-FFF2-40B4-BE49-F238E27FC236}">
                <a16:creationId xmlns:a16="http://schemas.microsoft.com/office/drawing/2014/main" id="{10325C6C-2A9C-4DCE-BF85-83E05C3B54F1}"/>
              </a:ext>
            </a:extLst>
          </p:cNvPr>
          <p:cNvSpPr txBox="1"/>
          <p:nvPr/>
        </p:nvSpPr>
        <p:spPr>
          <a:xfrm>
            <a:off x="746812" y="1020174"/>
            <a:ext cx="74577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bg1"/>
                </a:solidFill>
              </a:rPr>
              <a:t>What could a breach mean to a business?</a:t>
            </a:r>
          </a:p>
        </p:txBody>
      </p:sp>
      <p:pic>
        <p:nvPicPr>
          <p:cNvPr id="13" name="Picture 12" descr="A picture containing text, person, computer, computer&#10;&#10;Description automatically generated">
            <a:extLst>
              <a:ext uri="{FF2B5EF4-FFF2-40B4-BE49-F238E27FC236}">
                <a16:creationId xmlns:a16="http://schemas.microsoft.com/office/drawing/2014/main" id="{907BEAB7-DEFC-4C50-9513-0D25E9D8DB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011" y="1911528"/>
            <a:ext cx="2408411" cy="1837582"/>
          </a:xfrm>
          <a:custGeom>
            <a:avLst/>
            <a:gdLst>
              <a:gd name="connsiteX0" fmla="*/ 0 w 2408411"/>
              <a:gd name="connsiteY0" fmla="*/ 0 h 1837582"/>
              <a:gd name="connsiteX1" fmla="*/ 578019 w 2408411"/>
              <a:gd name="connsiteY1" fmla="*/ 0 h 1837582"/>
              <a:gd name="connsiteX2" fmla="*/ 1228290 w 2408411"/>
              <a:gd name="connsiteY2" fmla="*/ 0 h 1837582"/>
              <a:gd name="connsiteX3" fmla="*/ 1878561 w 2408411"/>
              <a:gd name="connsiteY3" fmla="*/ 0 h 1837582"/>
              <a:gd name="connsiteX4" fmla="*/ 2408411 w 2408411"/>
              <a:gd name="connsiteY4" fmla="*/ 0 h 1837582"/>
              <a:gd name="connsiteX5" fmla="*/ 2408411 w 2408411"/>
              <a:gd name="connsiteY5" fmla="*/ 630903 h 1837582"/>
              <a:gd name="connsiteX6" fmla="*/ 2408411 w 2408411"/>
              <a:gd name="connsiteY6" fmla="*/ 1188303 h 1837582"/>
              <a:gd name="connsiteX7" fmla="*/ 2408411 w 2408411"/>
              <a:gd name="connsiteY7" fmla="*/ 1837582 h 1837582"/>
              <a:gd name="connsiteX8" fmla="*/ 1806308 w 2408411"/>
              <a:gd name="connsiteY8" fmla="*/ 1837582 h 1837582"/>
              <a:gd name="connsiteX9" fmla="*/ 1180121 w 2408411"/>
              <a:gd name="connsiteY9" fmla="*/ 1837582 h 1837582"/>
              <a:gd name="connsiteX10" fmla="*/ 626187 w 2408411"/>
              <a:gd name="connsiteY10" fmla="*/ 1837582 h 1837582"/>
              <a:gd name="connsiteX11" fmla="*/ 0 w 2408411"/>
              <a:gd name="connsiteY11" fmla="*/ 1837582 h 1837582"/>
              <a:gd name="connsiteX12" fmla="*/ 0 w 2408411"/>
              <a:gd name="connsiteY12" fmla="*/ 1225055 h 1837582"/>
              <a:gd name="connsiteX13" fmla="*/ 0 w 2408411"/>
              <a:gd name="connsiteY13" fmla="*/ 594152 h 1837582"/>
              <a:gd name="connsiteX14" fmla="*/ 0 w 2408411"/>
              <a:gd name="connsiteY14" fmla="*/ 0 h 183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8411" h="1837582" fill="none" extrusionOk="0">
                <a:moveTo>
                  <a:pt x="0" y="0"/>
                </a:moveTo>
                <a:cubicBezTo>
                  <a:pt x="115613" y="-10646"/>
                  <a:pt x="294878" y="-27877"/>
                  <a:pt x="578019" y="0"/>
                </a:cubicBezTo>
                <a:cubicBezTo>
                  <a:pt x="861160" y="27877"/>
                  <a:pt x="917968" y="7339"/>
                  <a:pt x="1228290" y="0"/>
                </a:cubicBezTo>
                <a:cubicBezTo>
                  <a:pt x="1538612" y="-7339"/>
                  <a:pt x="1554492" y="-6174"/>
                  <a:pt x="1878561" y="0"/>
                </a:cubicBezTo>
                <a:cubicBezTo>
                  <a:pt x="2202630" y="6174"/>
                  <a:pt x="2249298" y="-4150"/>
                  <a:pt x="2408411" y="0"/>
                </a:cubicBezTo>
                <a:cubicBezTo>
                  <a:pt x="2404384" y="266388"/>
                  <a:pt x="2424672" y="484889"/>
                  <a:pt x="2408411" y="630903"/>
                </a:cubicBezTo>
                <a:cubicBezTo>
                  <a:pt x="2392150" y="776917"/>
                  <a:pt x="2397865" y="1047075"/>
                  <a:pt x="2408411" y="1188303"/>
                </a:cubicBezTo>
                <a:cubicBezTo>
                  <a:pt x="2418957" y="1329531"/>
                  <a:pt x="2424678" y="1592203"/>
                  <a:pt x="2408411" y="1837582"/>
                </a:cubicBezTo>
                <a:cubicBezTo>
                  <a:pt x="2197049" y="1810197"/>
                  <a:pt x="1969054" y="1865028"/>
                  <a:pt x="1806308" y="1837582"/>
                </a:cubicBezTo>
                <a:cubicBezTo>
                  <a:pt x="1643562" y="1810136"/>
                  <a:pt x="1349545" y="1827205"/>
                  <a:pt x="1180121" y="1837582"/>
                </a:cubicBezTo>
                <a:cubicBezTo>
                  <a:pt x="1010697" y="1847959"/>
                  <a:pt x="852673" y="1811515"/>
                  <a:pt x="626187" y="1837582"/>
                </a:cubicBezTo>
                <a:cubicBezTo>
                  <a:pt x="399701" y="1863649"/>
                  <a:pt x="236980" y="1842929"/>
                  <a:pt x="0" y="1837582"/>
                </a:cubicBezTo>
                <a:cubicBezTo>
                  <a:pt x="10273" y="1572753"/>
                  <a:pt x="20161" y="1421735"/>
                  <a:pt x="0" y="1225055"/>
                </a:cubicBezTo>
                <a:cubicBezTo>
                  <a:pt x="-20161" y="1028375"/>
                  <a:pt x="24106" y="791978"/>
                  <a:pt x="0" y="594152"/>
                </a:cubicBezTo>
                <a:cubicBezTo>
                  <a:pt x="-24106" y="396326"/>
                  <a:pt x="23852" y="273636"/>
                  <a:pt x="0" y="0"/>
                </a:cubicBezTo>
                <a:close/>
              </a:path>
              <a:path w="2408411" h="1837582" stroke="0" extrusionOk="0">
                <a:moveTo>
                  <a:pt x="0" y="0"/>
                </a:moveTo>
                <a:cubicBezTo>
                  <a:pt x="228706" y="19109"/>
                  <a:pt x="368296" y="-12082"/>
                  <a:pt x="553935" y="0"/>
                </a:cubicBezTo>
                <a:cubicBezTo>
                  <a:pt x="739575" y="12082"/>
                  <a:pt x="1009323" y="-26474"/>
                  <a:pt x="1180121" y="0"/>
                </a:cubicBezTo>
                <a:cubicBezTo>
                  <a:pt x="1350919" y="26474"/>
                  <a:pt x="1670617" y="8386"/>
                  <a:pt x="1806308" y="0"/>
                </a:cubicBezTo>
                <a:cubicBezTo>
                  <a:pt x="1941999" y="-8386"/>
                  <a:pt x="2173713" y="8318"/>
                  <a:pt x="2408411" y="0"/>
                </a:cubicBezTo>
                <a:cubicBezTo>
                  <a:pt x="2393909" y="232992"/>
                  <a:pt x="2393161" y="450917"/>
                  <a:pt x="2408411" y="649279"/>
                </a:cubicBezTo>
                <a:cubicBezTo>
                  <a:pt x="2423661" y="847641"/>
                  <a:pt x="2440335" y="1010164"/>
                  <a:pt x="2408411" y="1298558"/>
                </a:cubicBezTo>
                <a:cubicBezTo>
                  <a:pt x="2376487" y="1586952"/>
                  <a:pt x="2403038" y="1727382"/>
                  <a:pt x="2408411" y="1837582"/>
                </a:cubicBezTo>
                <a:cubicBezTo>
                  <a:pt x="2169338" y="1860426"/>
                  <a:pt x="1992202" y="1856577"/>
                  <a:pt x="1782224" y="1837582"/>
                </a:cubicBezTo>
                <a:cubicBezTo>
                  <a:pt x="1572246" y="1818587"/>
                  <a:pt x="1445159" y="1843998"/>
                  <a:pt x="1252374" y="1837582"/>
                </a:cubicBezTo>
                <a:cubicBezTo>
                  <a:pt x="1059589" y="1831167"/>
                  <a:pt x="836557" y="1819583"/>
                  <a:pt x="602103" y="1837582"/>
                </a:cubicBezTo>
                <a:cubicBezTo>
                  <a:pt x="367649" y="1855581"/>
                  <a:pt x="170703" y="1865008"/>
                  <a:pt x="0" y="1837582"/>
                </a:cubicBezTo>
                <a:cubicBezTo>
                  <a:pt x="-20487" y="1611871"/>
                  <a:pt x="6242" y="1488243"/>
                  <a:pt x="0" y="1206679"/>
                </a:cubicBezTo>
                <a:cubicBezTo>
                  <a:pt x="-6242" y="925115"/>
                  <a:pt x="-17702" y="742577"/>
                  <a:pt x="0" y="557400"/>
                </a:cubicBezTo>
                <a:cubicBezTo>
                  <a:pt x="17702" y="372223"/>
                  <a:pt x="20454" y="182710"/>
                  <a:pt x="0" y="0"/>
                </a:cubicBezTo>
                <a:close/>
              </a:path>
            </a:pathLst>
          </a:custGeom>
          <a:ln>
            <a:solidFill>
              <a:schemeClr val="tx1"/>
            </a:solidFill>
            <a:extLst>
              <a:ext uri="{C807C97D-BFC1-408E-A445-0C87EB9F89A2}">
                <ask:lineSketchStyleProps xmlns:ask="http://schemas.microsoft.com/office/drawing/2018/sketchyshapes" sd="1881760844">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pic>
      <p:sp>
        <p:nvSpPr>
          <p:cNvPr id="15" name="Plus Sign 14">
            <a:extLst>
              <a:ext uri="{FF2B5EF4-FFF2-40B4-BE49-F238E27FC236}">
                <a16:creationId xmlns:a16="http://schemas.microsoft.com/office/drawing/2014/main" id="{0B9884A1-248E-4B81-AA81-3C5564EBAA40}"/>
              </a:ext>
            </a:extLst>
          </p:cNvPr>
          <p:cNvSpPr/>
          <p:nvPr/>
        </p:nvSpPr>
        <p:spPr>
          <a:xfrm>
            <a:off x="3676809" y="2403842"/>
            <a:ext cx="889707" cy="823626"/>
          </a:xfrm>
          <a:custGeom>
            <a:avLst/>
            <a:gdLst>
              <a:gd name="connsiteX0" fmla="*/ 117931 w 889707"/>
              <a:gd name="connsiteY0" fmla="*/ 314955 h 823626"/>
              <a:gd name="connsiteX1" fmla="*/ 347995 w 889707"/>
              <a:gd name="connsiteY1" fmla="*/ 314955 h 823626"/>
              <a:gd name="connsiteX2" fmla="*/ 347995 w 889707"/>
              <a:gd name="connsiteY2" fmla="*/ 109172 h 823626"/>
              <a:gd name="connsiteX3" fmla="*/ 541712 w 889707"/>
              <a:gd name="connsiteY3" fmla="*/ 109172 h 823626"/>
              <a:gd name="connsiteX4" fmla="*/ 541712 w 889707"/>
              <a:gd name="connsiteY4" fmla="*/ 314955 h 823626"/>
              <a:gd name="connsiteX5" fmla="*/ 771776 w 889707"/>
              <a:gd name="connsiteY5" fmla="*/ 314955 h 823626"/>
              <a:gd name="connsiteX6" fmla="*/ 771776 w 889707"/>
              <a:gd name="connsiteY6" fmla="*/ 508671 h 823626"/>
              <a:gd name="connsiteX7" fmla="*/ 541712 w 889707"/>
              <a:gd name="connsiteY7" fmla="*/ 508671 h 823626"/>
              <a:gd name="connsiteX8" fmla="*/ 541712 w 889707"/>
              <a:gd name="connsiteY8" fmla="*/ 714454 h 823626"/>
              <a:gd name="connsiteX9" fmla="*/ 347995 w 889707"/>
              <a:gd name="connsiteY9" fmla="*/ 714454 h 823626"/>
              <a:gd name="connsiteX10" fmla="*/ 347995 w 889707"/>
              <a:gd name="connsiteY10" fmla="*/ 508671 h 823626"/>
              <a:gd name="connsiteX11" fmla="*/ 117931 w 889707"/>
              <a:gd name="connsiteY11" fmla="*/ 508671 h 823626"/>
              <a:gd name="connsiteX12" fmla="*/ 117931 w 889707"/>
              <a:gd name="connsiteY12" fmla="*/ 314955 h 8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707" h="823626" fill="none" extrusionOk="0">
                <a:moveTo>
                  <a:pt x="117931" y="314955"/>
                </a:moveTo>
                <a:cubicBezTo>
                  <a:pt x="190208" y="322068"/>
                  <a:pt x="243307" y="307100"/>
                  <a:pt x="347995" y="314955"/>
                </a:cubicBezTo>
                <a:cubicBezTo>
                  <a:pt x="350278" y="245640"/>
                  <a:pt x="336752" y="147339"/>
                  <a:pt x="347995" y="109172"/>
                </a:cubicBezTo>
                <a:cubicBezTo>
                  <a:pt x="394312" y="99106"/>
                  <a:pt x="456945" y="98358"/>
                  <a:pt x="541712" y="109172"/>
                </a:cubicBezTo>
                <a:cubicBezTo>
                  <a:pt x="534867" y="195295"/>
                  <a:pt x="534922" y="264296"/>
                  <a:pt x="541712" y="314955"/>
                </a:cubicBezTo>
                <a:cubicBezTo>
                  <a:pt x="646254" y="325154"/>
                  <a:pt x="741036" y="318690"/>
                  <a:pt x="771776" y="314955"/>
                </a:cubicBezTo>
                <a:cubicBezTo>
                  <a:pt x="788154" y="372654"/>
                  <a:pt x="783458" y="448277"/>
                  <a:pt x="771776" y="508671"/>
                </a:cubicBezTo>
                <a:cubicBezTo>
                  <a:pt x="743176" y="494570"/>
                  <a:pt x="597517" y="489545"/>
                  <a:pt x="541712" y="508671"/>
                </a:cubicBezTo>
                <a:cubicBezTo>
                  <a:pt x="524510" y="603304"/>
                  <a:pt x="552493" y="674950"/>
                  <a:pt x="541712" y="714454"/>
                </a:cubicBezTo>
                <a:cubicBezTo>
                  <a:pt x="517880" y="707510"/>
                  <a:pt x="427571" y="724964"/>
                  <a:pt x="347995" y="714454"/>
                </a:cubicBezTo>
                <a:cubicBezTo>
                  <a:pt x="349741" y="688185"/>
                  <a:pt x="343304" y="570840"/>
                  <a:pt x="347995" y="508671"/>
                </a:cubicBezTo>
                <a:cubicBezTo>
                  <a:pt x="308676" y="522551"/>
                  <a:pt x="180022" y="499012"/>
                  <a:pt x="117931" y="508671"/>
                </a:cubicBezTo>
                <a:cubicBezTo>
                  <a:pt x="114606" y="449973"/>
                  <a:pt x="106704" y="352243"/>
                  <a:pt x="117931" y="314955"/>
                </a:cubicBezTo>
                <a:close/>
              </a:path>
              <a:path w="889707" h="823626" stroke="0" extrusionOk="0">
                <a:moveTo>
                  <a:pt x="117931" y="314955"/>
                </a:moveTo>
                <a:cubicBezTo>
                  <a:pt x="196343" y="295212"/>
                  <a:pt x="318600" y="329277"/>
                  <a:pt x="347995" y="314955"/>
                </a:cubicBezTo>
                <a:cubicBezTo>
                  <a:pt x="358004" y="268043"/>
                  <a:pt x="356714" y="130148"/>
                  <a:pt x="347995" y="109172"/>
                </a:cubicBezTo>
                <a:cubicBezTo>
                  <a:pt x="405803" y="100170"/>
                  <a:pt x="520328" y="97802"/>
                  <a:pt x="541712" y="109172"/>
                </a:cubicBezTo>
                <a:cubicBezTo>
                  <a:pt x="544644" y="168018"/>
                  <a:pt x="552394" y="246980"/>
                  <a:pt x="541712" y="314955"/>
                </a:cubicBezTo>
                <a:cubicBezTo>
                  <a:pt x="611783" y="329422"/>
                  <a:pt x="725188" y="328442"/>
                  <a:pt x="771776" y="314955"/>
                </a:cubicBezTo>
                <a:cubicBezTo>
                  <a:pt x="761035" y="389353"/>
                  <a:pt x="775842" y="450553"/>
                  <a:pt x="771776" y="508671"/>
                </a:cubicBezTo>
                <a:cubicBezTo>
                  <a:pt x="740080" y="524790"/>
                  <a:pt x="576053" y="506440"/>
                  <a:pt x="541712" y="508671"/>
                </a:cubicBezTo>
                <a:cubicBezTo>
                  <a:pt x="529396" y="540113"/>
                  <a:pt x="549962" y="637580"/>
                  <a:pt x="541712" y="714454"/>
                </a:cubicBezTo>
                <a:cubicBezTo>
                  <a:pt x="449423" y="705762"/>
                  <a:pt x="426005" y="720735"/>
                  <a:pt x="347995" y="714454"/>
                </a:cubicBezTo>
                <a:cubicBezTo>
                  <a:pt x="363396" y="651346"/>
                  <a:pt x="364830" y="589730"/>
                  <a:pt x="347995" y="508671"/>
                </a:cubicBezTo>
                <a:cubicBezTo>
                  <a:pt x="311155" y="513746"/>
                  <a:pt x="142516" y="511996"/>
                  <a:pt x="117931" y="508671"/>
                </a:cubicBezTo>
                <a:cubicBezTo>
                  <a:pt x="125488" y="417391"/>
                  <a:pt x="111718" y="379147"/>
                  <a:pt x="117931" y="314955"/>
                </a:cubicBezTo>
                <a:close/>
              </a:path>
            </a:pathLst>
          </a:custGeom>
          <a:solidFill>
            <a:schemeClr val="bg1"/>
          </a:solidFill>
          <a:ln>
            <a:solidFill>
              <a:schemeClr val="tx1"/>
            </a:solidFill>
            <a:extLst>
              <a:ext uri="{C807C97D-BFC1-408E-A445-0C87EB9F89A2}">
                <ask:lineSketchStyleProps xmlns:ask="http://schemas.microsoft.com/office/drawing/2018/sketchyshapes" sd="2606629831">
                  <a:prstGeom prst="mathPlus">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quals 21">
            <a:extLst>
              <a:ext uri="{FF2B5EF4-FFF2-40B4-BE49-F238E27FC236}">
                <a16:creationId xmlns:a16="http://schemas.microsoft.com/office/drawing/2014/main" id="{C4A47F98-95D0-472B-BCE0-B4D5562D8CDE}"/>
              </a:ext>
            </a:extLst>
          </p:cNvPr>
          <p:cNvSpPr/>
          <p:nvPr/>
        </p:nvSpPr>
        <p:spPr>
          <a:xfrm>
            <a:off x="7314838" y="2465710"/>
            <a:ext cx="889707" cy="833590"/>
          </a:xfrm>
          <a:custGeom>
            <a:avLst/>
            <a:gdLst>
              <a:gd name="connsiteX0" fmla="*/ 117931 w 889707"/>
              <a:gd name="connsiteY0" fmla="*/ 171720 h 833590"/>
              <a:gd name="connsiteX1" fmla="*/ 771776 w 889707"/>
              <a:gd name="connsiteY1" fmla="*/ 171720 h 833590"/>
              <a:gd name="connsiteX2" fmla="*/ 771776 w 889707"/>
              <a:gd name="connsiteY2" fmla="*/ 367780 h 833590"/>
              <a:gd name="connsiteX3" fmla="*/ 117931 w 889707"/>
              <a:gd name="connsiteY3" fmla="*/ 367780 h 833590"/>
              <a:gd name="connsiteX4" fmla="*/ 117931 w 889707"/>
              <a:gd name="connsiteY4" fmla="*/ 171720 h 833590"/>
              <a:gd name="connsiteX5" fmla="*/ 117931 w 889707"/>
              <a:gd name="connsiteY5" fmla="*/ 465810 h 833590"/>
              <a:gd name="connsiteX6" fmla="*/ 771776 w 889707"/>
              <a:gd name="connsiteY6" fmla="*/ 465810 h 833590"/>
              <a:gd name="connsiteX7" fmla="*/ 771776 w 889707"/>
              <a:gd name="connsiteY7" fmla="*/ 661870 h 833590"/>
              <a:gd name="connsiteX8" fmla="*/ 117931 w 889707"/>
              <a:gd name="connsiteY8" fmla="*/ 661870 h 833590"/>
              <a:gd name="connsiteX9" fmla="*/ 117931 w 889707"/>
              <a:gd name="connsiteY9" fmla="*/ 465810 h 8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07" h="833590" fill="none" extrusionOk="0">
                <a:moveTo>
                  <a:pt x="117931" y="171720"/>
                </a:moveTo>
                <a:cubicBezTo>
                  <a:pt x="265417" y="202356"/>
                  <a:pt x="615961" y="200732"/>
                  <a:pt x="771776" y="171720"/>
                </a:cubicBezTo>
                <a:cubicBezTo>
                  <a:pt x="768628" y="265669"/>
                  <a:pt x="770025" y="281822"/>
                  <a:pt x="771776" y="367780"/>
                </a:cubicBezTo>
                <a:cubicBezTo>
                  <a:pt x="663214" y="425791"/>
                  <a:pt x="370289" y="328937"/>
                  <a:pt x="117931" y="367780"/>
                </a:cubicBezTo>
                <a:cubicBezTo>
                  <a:pt x="106014" y="296494"/>
                  <a:pt x="123217" y="259852"/>
                  <a:pt x="117931" y="171720"/>
                </a:cubicBezTo>
                <a:close/>
                <a:moveTo>
                  <a:pt x="117931" y="465810"/>
                </a:moveTo>
                <a:cubicBezTo>
                  <a:pt x="404778" y="452008"/>
                  <a:pt x="620227" y="485220"/>
                  <a:pt x="771776" y="465810"/>
                </a:cubicBezTo>
                <a:cubicBezTo>
                  <a:pt x="779515" y="550150"/>
                  <a:pt x="772378" y="603241"/>
                  <a:pt x="771776" y="661870"/>
                </a:cubicBezTo>
                <a:cubicBezTo>
                  <a:pt x="565176" y="641847"/>
                  <a:pt x="407959" y="627939"/>
                  <a:pt x="117931" y="661870"/>
                </a:cubicBezTo>
                <a:cubicBezTo>
                  <a:pt x="100457" y="578875"/>
                  <a:pt x="119063" y="507385"/>
                  <a:pt x="117931" y="465810"/>
                </a:cubicBezTo>
                <a:close/>
              </a:path>
              <a:path w="889707" h="833590" stroke="0" extrusionOk="0">
                <a:moveTo>
                  <a:pt x="117931" y="171720"/>
                </a:moveTo>
                <a:cubicBezTo>
                  <a:pt x="314722" y="216252"/>
                  <a:pt x="522286" y="143383"/>
                  <a:pt x="771776" y="171720"/>
                </a:cubicBezTo>
                <a:cubicBezTo>
                  <a:pt x="758166" y="230415"/>
                  <a:pt x="761030" y="301681"/>
                  <a:pt x="771776" y="367780"/>
                </a:cubicBezTo>
                <a:cubicBezTo>
                  <a:pt x="575440" y="361157"/>
                  <a:pt x="345793" y="387670"/>
                  <a:pt x="117931" y="367780"/>
                </a:cubicBezTo>
                <a:cubicBezTo>
                  <a:pt x="135537" y="284268"/>
                  <a:pt x="135030" y="239861"/>
                  <a:pt x="117931" y="171720"/>
                </a:cubicBezTo>
                <a:close/>
                <a:moveTo>
                  <a:pt x="117931" y="465810"/>
                </a:moveTo>
                <a:cubicBezTo>
                  <a:pt x="407769" y="458497"/>
                  <a:pt x="465340" y="464513"/>
                  <a:pt x="771776" y="465810"/>
                </a:cubicBezTo>
                <a:cubicBezTo>
                  <a:pt x="754659" y="551726"/>
                  <a:pt x="764469" y="634566"/>
                  <a:pt x="771776" y="661870"/>
                </a:cubicBezTo>
                <a:cubicBezTo>
                  <a:pt x="491665" y="631024"/>
                  <a:pt x="375834" y="660546"/>
                  <a:pt x="117931" y="661870"/>
                </a:cubicBezTo>
                <a:cubicBezTo>
                  <a:pt x="118011" y="571178"/>
                  <a:pt x="133467" y="524544"/>
                  <a:pt x="117931" y="465810"/>
                </a:cubicBezTo>
                <a:close/>
              </a:path>
            </a:pathLst>
          </a:custGeom>
          <a:solidFill>
            <a:schemeClr val="bg1"/>
          </a:solidFill>
          <a:ln>
            <a:solidFill>
              <a:schemeClr val="tx1"/>
            </a:solidFill>
            <a:extLst>
              <a:ext uri="{C807C97D-BFC1-408E-A445-0C87EB9F89A2}">
                <ask:lineSketchStyleProps xmlns:ask="http://schemas.microsoft.com/office/drawing/2018/sketchyshapes" sd="86246788">
                  <a:prstGeom prst="mathEqua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DB8E8F97-25B0-4AE2-8A16-1BE947BB3DDF}"/>
              </a:ext>
            </a:extLst>
          </p:cNvPr>
          <p:cNvSpPr txBox="1"/>
          <p:nvPr/>
        </p:nvSpPr>
        <p:spPr>
          <a:xfrm>
            <a:off x="714951" y="4295707"/>
            <a:ext cx="3385189" cy="461665"/>
          </a:xfrm>
          <a:prstGeom prst="rect">
            <a:avLst/>
          </a:prstGeom>
          <a:noFill/>
        </p:spPr>
        <p:txBody>
          <a:bodyPr wrap="square" rtlCol="0">
            <a:spAutoFit/>
          </a:bodyPr>
          <a:lstStyle/>
          <a:p>
            <a:pPr algn="ctr"/>
            <a:r>
              <a:rPr lang="en-GB" sz="2400" b="1">
                <a:solidFill>
                  <a:schemeClr val="bg1"/>
                </a:solidFill>
                <a:latin typeface="Raleway" panose="020B0803030101060003" pitchFamily="34" charset="77"/>
              </a:rPr>
              <a:t>TIME</a:t>
            </a:r>
          </a:p>
        </p:txBody>
      </p:sp>
      <p:sp>
        <p:nvSpPr>
          <p:cNvPr id="27" name="TextBox 26">
            <a:extLst>
              <a:ext uri="{FF2B5EF4-FFF2-40B4-BE49-F238E27FC236}">
                <a16:creationId xmlns:a16="http://schemas.microsoft.com/office/drawing/2014/main" id="{3BE6D038-7F1A-4446-8F7B-1BAA813AA8DF}"/>
              </a:ext>
            </a:extLst>
          </p:cNvPr>
          <p:cNvSpPr txBox="1"/>
          <p:nvPr/>
        </p:nvSpPr>
        <p:spPr>
          <a:xfrm>
            <a:off x="7984649" y="4334704"/>
            <a:ext cx="3378569" cy="461665"/>
          </a:xfrm>
          <a:prstGeom prst="rect">
            <a:avLst/>
          </a:prstGeom>
          <a:noFill/>
        </p:spPr>
        <p:txBody>
          <a:bodyPr wrap="square" rtlCol="0">
            <a:spAutoFit/>
          </a:bodyPr>
          <a:lstStyle/>
          <a:p>
            <a:pPr algn="ctr"/>
            <a:r>
              <a:rPr lang="en-GB" sz="2400" b="1">
                <a:solidFill>
                  <a:schemeClr val="bg1"/>
                </a:solidFill>
                <a:latin typeface="Raleway" panose="020B0803030101060003" pitchFamily="34" charset="77"/>
              </a:rPr>
              <a:t>COST</a:t>
            </a:r>
            <a:endParaRPr lang="en-GB" b="1">
              <a:solidFill>
                <a:schemeClr val="bg1"/>
              </a:solidFill>
              <a:latin typeface="Raleway" panose="020B0803030101060003" pitchFamily="34" charset="77"/>
            </a:endParaRPr>
          </a:p>
        </p:txBody>
      </p:sp>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Multiplication Sign 22">
            <a:extLst>
              <a:ext uri="{FF2B5EF4-FFF2-40B4-BE49-F238E27FC236}">
                <a16:creationId xmlns:a16="http://schemas.microsoft.com/office/drawing/2014/main" id="{E180E5E2-5B93-447B-8617-409A19EE8A98}"/>
              </a:ext>
            </a:extLst>
          </p:cNvPr>
          <p:cNvSpPr/>
          <p:nvPr/>
        </p:nvSpPr>
        <p:spPr>
          <a:xfrm>
            <a:off x="8748866" y="1832903"/>
            <a:ext cx="2456124" cy="191620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Watch with solid fill">
            <a:extLst>
              <a:ext uri="{FF2B5EF4-FFF2-40B4-BE49-F238E27FC236}">
                <a16:creationId xmlns:a16="http://schemas.microsoft.com/office/drawing/2014/main" id="{BFE7D66E-649E-BCAA-43AD-B50109903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1971" y="4742454"/>
            <a:ext cx="1899421" cy="1899421"/>
          </a:xfrm>
          <a:prstGeom prst="rect">
            <a:avLst/>
          </a:prstGeom>
        </p:spPr>
      </p:pic>
      <p:pic>
        <p:nvPicPr>
          <p:cNvPr id="17" name="Graphic 16" descr="Handshake with solid fill">
            <a:extLst>
              <a:ext uri="{FF2B5EF4-FFF2-40B4-BE49-F238E27FC236}">
                <a16:creationId xmlns:a16="http://schemas.microsoft.com/office/drawing/2014/main" id="{57454815-9D1F-E5A4-B9FF-436FDA7D29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12775" y="4367539"/>
            <a:ext cx="2858583" cy="2858583"/>
          </a:xfrm>
          <a:prstGeom prst="rect">
            <a:avLst/>
          </a:prstGeom>
        </p:spPr>
      </p:pic>
      <p:pic>
        <p:nvPicPr>
          <p:cNvPr id="19" name="Graphic 18" descr="Pound with solid fill">
            <a:extLst>
              <a:ext uri="{FF2B5EF4-FFF2-40B4-BE49-F238E27FC236}">
                <a16:creationId xmlns:a16="http://schemas.microsoft.com/office/drawing/2014/main" id="{9E5ACC0E-35CA-CD3F-3E4E-27BC9453DE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5035" y="4753727"/>
            <a:ext cx="1876877" cy="1876877"/>
          </a:xfrm>
          <a:prstGeom prst="rect">
            <a:avLst/>
          </a:prstGeom>
        </p:spPr>
      </p:pic>
      <p:sp>
        <p:nvSpPr>
          <p:cNvPr id="28" name="TextBox 27">
            <a:extLst>
              <a:ext uri="{FF2B5EF4-FFF2-40B4-BE49-F238E27FC236}">
                <a16:creationId xmlns:a16="http://schemas.microsoft.com/office/drawing/2014/main" id="{275C8984-3A4E-4022-A3F4-48BA171FB2BC}"/>
              </a:ext>
            </a:extLst>
          </p:cNvPr>
          <p:cNvSpPr txBox="1"/>
          <p:nvPr/>
        </p:nvSpPr>
        <p:spPr>
          <a:xfrm>
            <a:off x="4267582" y="4295707"/>
            <a:ext cx="3385189" cy="830997"/>
          </a:xfrm>
          <a:prstGeom prst="rect">
            <a:avLst/>
          </a:prstGeom>
          <a:noFill/>
        </p:spPr>
        <p:txBody>
          <a:bodyPr wrap="square" rtlCol="0">
            <a:spAutoFit/>
          </a:bodyPr>
          <a:lstStyle/>
          <a:p>
            <a:pPr algn="ctr"/>
            <a:r>
              <a:rPr lang="en-GB" sz="2400" b="1" dirty="0">
                <a:solidFill>
                  <a:schemeClr val="bg1"/>
                </a:solidFill>
                <a:latin typeface="Raleway" panose="020B0803030101060003" pitchFamily="34" charset="77"/>
              </a:rPr>
              <a:t>REPUTATIONAL DAMAGE</a:t>
            </a:r>
          </a:p>
        </p:txBody>
      </p:sp>
      <p:pic>
        <p:nvPicPr>
          <p:cNvPr id="4" name="Picture 3" descr="A logo with green text&#10;&#10;Description automatically generated">
            <a:extLst>
              <a:ext uri="{FF2B5EF4-FFF2-40B4-BE49-F238E27FC236}">
                <a16:creationId xmlns:a16="http://schemas.microsoft.com/office/drawing/2014/main" id="{8EA8AAD5-E281-ED58-C110-8531EB3E5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09" y="664500"/>
            <a:ext cx="4373681" cy="4346000"/>
          </a:xfrm>
          <a:prstGeom prst="rect">
            <a:avLst/>
          </a:prstGeom>
        </p:spPr>
      </p:pic>
    </p:spTree>
    <p:extLst>
      <p:ext uri="{BB962C8B-B14F-4D97-AF65-F5344CB8AC3E}">
        <p14:creationId xmlns:p14="http://schemas.microsoft.com/office/powerpoint/2010/main" val="38889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AutoShape 2" descr="Tenovus Cancer Care">
            <a:extLst>
              <a:ext uri="{FF2B5EF4-FFF2-40B4-BE49-F238E27FC236}">
                <a16:creationId xmlns:a16="http://schemas.microsoft.com/office/drawing/2014/main" id="{480FE7D4-773B-4196-8565-E795045E686B}"/>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BD97AABB-32ED-4E05-8E6D-2CD740D87848}"/>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Phishing Example 3</a:t>
            </a:r>
          </a:p>
        </p:txBody>
      </p:sp>
      <p:sp>
        <p:nvSpPr>
          <p:cNvPr id="11" name="TextBox 10">
            <a:extLst>
              <a:ext uri="{FF2B5EF4-FFF2-40B4-BE49-F238E27FC236}">
                <a16:creationId xmlns:a16="http://schemas.microsoft.com/office/drawing/2014/main" id="{4E01FDD3-7CB6-49FC-9579-C5090D7FE7AD}"/>
              </a:ext>
            </a:extLst>
          </p:cNvPr>
          <p:cNvSpPr txBox="1"/>
          <p:nvPr/>
        </p:nvSpPr>
        <p:spPr>
          <a:xfrm>
            <a:off x="167953" y="1404651"/>
            <a:ext cx="2668555" cy="3773854"/>
          </a:xfrm>
          <a:prstGeom prst="rect">
            <a:avLst/>
          </a:prstGeom>
          <a:noFill/>
        </p:spPr>
        <p:txBody>
          <a:bodyPr wrap="square" rtlCol="0">
            <a:spAutoFit/>
          </a:bodyPr>
          <a:lstStyle/>
          <a:p>
            <a:pPr>
              <a:lnSpc>
                <a:spcPct val="115000"/>
              </a:lnSpc>
              <a:spcAft>
                <a:spcPts val="10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rPr>
              <a:t>Bad spelling/grammar</a:t>
            </a:r>
            <a:endParaRPr lang="en-GB" sz="1800" dirty="0"/>
          </a:p>
          <a:p>
            <a:endParaRPr lang="en-GB" dirty="0"/>
          </a:p>
        </p:txBody>
      </p:sp>
      <p:pic>
        <p:nvPicPr>
          <p:cNvPr id="16" name="Picture 15" descr="Graphical user interface, text, application, email&#10;&#10;Description automatically generated">
            <a:extLst>
              <a:ext uri="{FF2B5EF4-FFF2-40B4-BE49-F238E27FC236}">
                <a16:creationId xmlns:a16="http://schemas.microsoft.com/office/drawing/2014/main" id="{D88D45BE-2164-41AE-991E-D7E7632DE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508" y="1404651"/>
            <a:ext cx="5497426" cy="5386672"/>
          </a:xfrm>
          <a:prstGeom prst="rect">
            <a:avLst/>
          </a:prstGeom>
        </p:spPr>
      </p:pic>
    </p:spTree>
    <p:extLst>
      <p:ext uri="{BB962C8B-B14F-4D97-AF65-F5344CB8AC3E}">
        <p14:creationId xmlns:p14="http://schemas.microsoft.com/office/powerpoint/2010/main" val="276604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AutoShape 2" descr="Tenovus Cancer Care">
            <a:extLst>
              <a:ext uri="{FF2B5EF4-FFF2-40B4-BE49-F238E27FC236}">
                <a16:creationId xmlns:a16="http://schemas.microsoft.com/office/drawing/2014/main" id="{E187F28E-6669-49F3-B5AE-3AF0EEC927E9}"/>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5C2FF38E-14A6-4FF5-B398-7C43C0A89FEB}"/>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Phishing Example 3</a:t>
            </a:r>
          </a:p>
        </p:txBody>
      </p:sp>
      <p:sp>
        <p:nvSpPr>
          <p:cNvPr id="14" name="TextBox 13">
            <a:extLst>
              <a:ext uri="{FF2B5EF4-FFF2-40B4-BE49-F238E27FC236}">
                <a16:creationId xmlns:a16="http://schemas.microsoft.com/office/drawing/2014/main" id="{F2EC5544-9509-4B9E-AB61-9DB6DE60E1AA}"/>
              </a:ext>
            </a:extLst>
          </p:cNvPr>
          <p:cNvSpPr txBox="1"/>
          <p:nvPr/>
        </p:nvSpPr>
        <p:spPr>
          <a:xfrm>
            <a:off x="167953" y="1404651"/>
            <a:ext cx="2668555" cy="3773854"/>
          </a:xfrm>
          <a:prstGeom prst="rect">
            <a:avLst/>
          </a:prstGeom>
          <a:noFill/>
        </p:spPr>
        <p:txBody>
          <a:bodyPr wrap="square" rtlCol="0">
            <a:spAutoFit/>
          </a:bodyPr>
          <a:lstStyle/>
          <a:p>
            <a:pPr>
              <a:lnSpc>
                <a:spcPct val="115000"/>
              </a:lnSpc>
              <a:spcAft>
                <a:spcPts val="1000"/>
              </a:spcAft>
            </a:pPr>
            <a:r>
              <a:rPr lang="en-GB"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rPr>
              <a:t>Bad spelling/grammar</a:t>
            </a:r>
            <a:endParaRPr lang="en-GB" sz="1800">
              <a:solidFill>
                <a:srgbClr val="FF0000"/>
              </a:solidFill>
            </a:endParaRPr>
          </a:p>
          <a:p>
            <a:endParaRPr lang="en-GB"/>
          </a:p>
        </p:txBody>
      </p:sp>
      <p:pic>
        <p:nvPicPr>
          <p:cNvPr id="15" name="Picture 14" descr="Graphical user interface, text, application, email&#10;&#10;Description automatically generated">
            <a:extLst>
              <a:ext uri="{FF2B5EF4-FFF2-40B4-BE49-F238E27FC236}">
                <a16:creationId xmlns:a16="http://schemas.microsoft.com/office/drawing/2014/main" id="{0F5328A2-A43D-4F65-88DA-3DB79174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508" y="1404651"/>
            <a:ext cx="5497426" cy="5386672"/>
          </a:xfrm>
          <a:prstGeom prst="rect">
            <a:avLst/>
          </a:prstGeom>
        </p:spPr>
      </p:pic>
      <p:sp>
        <p:nvSpPr>
          <p:cNvPr id="17" name="Multiplication Sign 16">
            <a:extLst>
              <a:ext uri="{FF2B5EF4-FFF2-40B4-BE49-F238E27FC236}">
                <a16:creationId xmlns:a16="http://schemas.microsoft.com/office/drawing/2014/main" id="{413F059E-1F5F-45A0-B547-59F30E651E11}"/>
              </a:ext>
            </a:extLst>
          </p:cNvPr>
          <p:cNvSpPr/>
          <p:nvPr/>
        </p:nvSpPr>
        <p:spPr>
          <a:xfrm>
            <a:off x="9311951" y="2164702"/>
            <a:ext cx="1716833" cy="296713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490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AutoShape 2" descr="Tenovus Cancer Care">
            <a:extLst>
              <a:ext uri="{FF2B5EF4-FFF2-40B4-BE49-F238E27FC236}">
                <a16:creationId xmlns:a16="http://schemas.microsoft.com/office/drawing/2014/main" id="{8F592AE4-4917-475F-B380-932F75A1A500}"/>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Graphical user interface, text, application, email&#10;&#10;Description automatically generated">
            <a:extLst>
              <a:ext uri="{FF2B5EF4-FFF2-40B4-BE49-F238E27FC236}">
                <a16:creationId xmlns:a16="http://schemas.microsoft.com/office/drawing/2014/main" id="{389B5658-E4E4-4BC9-81B0-13C92F0CB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28" y="1612109"/>
            <a:ext cx="6777543" cy="4514217"/>
          </a:xfrm>
          <a:prstGeom prst="rect">
            <a:avLst/>
          </a:prstGeom>
        </p:spPr>
      </p:pic>
      <p:sp>
        <p:nvSpPr>
          <p:cNvPr id="14" name="TextBox 13">
            <a:extLst>
              <a:ext uri="{FF2B5EF4-FFF2-40B4-BE49-F238E27FC236}">
                <a16:creationId xmlns:a16="http://schemas.microsoft.com/office/drawing/2014/main" id="{35A259C9-56C7-4E6C-B53E-5AEE29F90F1F}"/>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Phishing Example 4</a:t>
            </a:r>
          </a:p>
        </p:txBody>
      </p:sp>
      <p:sp>
        <p:nvSpPr>
          <p:cNvPr id="15" name="TextBox 14">
            <a:extLst>
              <a:ext uri="{FF2B5EF4-FFF2-40B4-BE49-F238E27FC236}">
                <a16:creationId xmlns:a16="http://schemas.microsoft.com/office/drawing/2014/main" id="{BC45CE2D-9E7E-43E9-BF37-FE7A27E2BE07}"/>
              </a:ext>
            </a:extLst>
          </p:cNvPr>
          <p:cNvSpPr txBox="1"/>
          <p:nvPr/>
        </p:nvSpPr>
        <p:spPr>
          <a:xfrm>
            <a:off x="167953" y="1404651"/>
            <a:ext cx="2668555" cy="3773854"/>
          </a:xfrm>
          <a:prstGeom prst="rect">
            <a:avLst/>
          </a:prstGeom>
          <a:noFill/>
        </p:spPr>
        <p:txBody>
          <a:bodyPr wrap="square" rtlCol="0">
            <a:spAutoFit/>
          </a:bodyPr>
          <a:lstStyle/>
          <a:p>
            <a:pPr>
              <a:lnSpc>
                <a:spcPct val="115000"/>
              </a:lnSpc>
              <a:spcAft>
                <a:spcPts val="1000"/>
              </a:spcAft>
            </a:pPr>
            <a:r>
              <a:rPr lang="en-GB"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rPr>
              <a:t>Bad spelling/grammar</a:t>
            </a:r>
            <a:endParaRPr lang="en-GB" sz="1800">
              <a:solidFill>
                <a:schemeClr val="bg1"/>
              </a:solidFill>
            </a:endParaRPr>
          </a:p>
          <a:p>
            <a:endParaRPr lang="en-GB">
              <a:solidFill>
                <a:schemeClr val="bg1"/>
              </a:solidFill>
            </a:endParaRPr>
          </a:p>
        </p:txBody>
      </p:sp>
    </p:spTree>
    <p:extLst>
      <p:ext uri="{BB962C8B-B14F-4D97-AF65-F5344CB8AC3E}">
        <p14:creationId xmlns:p14="http://schemas.microsoft.com/office/powerpoint/2010/main" val="988671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AutoShape 2" descr="Tenovus Cancer Care">
            <a:extLst>
              <a:ext uri="{FF2B5EF4-FFF2-40B4-BE49-F238E27FC236}">
                <a16:creationId xmlns:a16="http://schemas.microsoft.com/office/drawing/2014/main" id="{BC05E100-A4A3-49CB-9C07-3D53CB4EC8F0}"/>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Graphical user interface, text, application, email&#10;&#10;Description automatically generated">
            <a:extLst>
              <a:ext uri="{FF2B5EF4-FFF2-40B4-BE49-F238E27FC236}">
                <a16:creationId xmlns:a16="http://schemas.microsoft.com/office/drawing/2014/main" id="{4F9B11CD-3499-4ED5-9EFF-18A73723D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28" y="1612109"/>
            <a:ext cx="6777543" cy="4514217"/>
          </a:xfrm>
          <a:prstGeom prst="rect">
            <a:avLst/>
          </a:prstGeom>
        </p:spPr>
      </p:pic>
      <p:sp>
        <p:nvSpPr>
          <p:cNvPr id="11" name="TextBox 10">
            <a:extLst>
              <a:ext uri="{FF2B5EF4-FFF2-40B4-BE49-F238E27FC236}">
                <a16:creationId xmlns:a16="http://schemas.microsoft.com/office/drawing/2014/main" id="{E0FDA7FB-3212-4E3C-9EB3-E08F5DE87600}"/>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Phishing Example 4</a:t>
            </a:r>
          </a:p>
        </p:txBody>
      </p:sp>
      <p:sp>
        <p:nvSpPr>
          <p:cNvPr id="16" name="TextBox 15">
            <a:extLst>
              <a:ext uri="{FF2B5EF4-FFF2-40B4-BE49-F238E27FC236}">
                <a16:creationId xmlns:a16="http://schemas.microsoft.com/office/drawing/2014/main" id="{0F254402-917F-4069-A119-4B4AB919F7D6}"/>
              </a:ext>
            </a:extLst>
          </p:cNvPr>
          <p:cNvSpPr txBox="1"/>
          <p:nvPr/>
        </p:nvSpPr>
        <p:spPr>
          <a:xfrm>
            <a:off x="167953" y="1404651"/>
            <a:ext cx="2668555" cy="3773854"/>
          </a:xfrm>
          <a:prstGeom prst="rect">
            <a:avLst/>
          </a:prstGeom>
          <a:noFill/>
        </p:spPr>
        <p:txBody>
          <a:bodyPr wrap="square" rtlCol="0">
            <a:spAutoFit/>
          </a:bodyPr>
          <a:lstStyle/>
          <a:p>
            <a:pPr>
              <a:lnSpc>
                <a:spcPct val="115000"/>
              </a:lnSpc>
              <a:spcAft>
                <a:spcPts val="1000"/>
              </a:spcAft>
            </a:pPr>
            <a:r>
              <a:rPr lang="en-GB" sz="18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REMEMBER:</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Urgency</a:t>
            </a: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Authority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Emotion</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Scarcity</a:t>
            </a:r>
            <a:endParaRPr lang="en-GB"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Curiosity</a:t>
            </a:r>
          </a:p>
          <a:p>
            <a:pPr marL="285750" indent="-285750">
              <a:lnSpc>
                <a:spcPct val="115000"/>
              </a:lnSpc>
              <a:spcAft>
                <a:spcPts val="1000"/>
              </a:spcAft>
              <a:buFont typeface="Arial" panose="020B0604020202020204" pitchFamily="34" charset="0"/>
              <a:buChar char="•"/>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Current events</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a:solidFill>
                  <a:schemeClr val="bg1"/>
                </a:solidFill>
                <a:effectLst/>
                <a:latin typeface="Calibri" panose="020F0502020204030204" pitchFamily="34" charset="0"/>
                <a:ea typeface="Times New Roman" panose="02020603050405020304" pitchFamily="18" charset="0"/>
              </a:rPr>
              <a:t>Bad spelling/grammar</a:t>
            </a:r>
            <a:endParaRPr lang="en-GB" sz="1800">
              <a:solidFill>
                <a:schemeClr val="bg1"/>
              </a:solidFill>
            </a:endParaRPr>
          </a:p>
          <a:p>
            <a:endParaRPr lang="en-GB">
              <a:solidFill>
                <a:schemeClr val="bg1"/>
              </a:solidFill>
            </a:endParaRPr>
          </a:p>
        </p:txBody>
      </p:sp>
      <p:sp>
        <p:nvSpPr>
          <p:cNvPr id="17" name="Multiplication Sign 16">
            <a:extLst>
              <a:ext uri="{FF2B5EF4-FFF2-40B4-BE49-F238E27FC236}">
                <a16:creationId xmlns:a16="http://schemas.microsoft.com/office/drawing/2014/main" id="{F410023B-5815-4295-9C40-FD2A975CAC17}"/>
              </a:ext>
            </a:extLst>
          </p:cNvPr>
          <p:cNvSpPr/>
          <p:nvPr/>
        </p:nvSpPr>
        <p:spPr>
          <a:xfrm>
            <a:off x="9311951" y="2164702"/>
            <a:ext cx="1716833" cy="296713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8031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70364DF8-CF61-4BA3-BC6E-FAA37F5CC6F1}"/>
              </a:ext>
            </a:extLst>
          </p:cNvPr>
          <p:cNvSpPr txBox="1"/>
          <p:nvPr/>
        </p:nvSpPr>
        <p:spPr>
          <a:xfrm>
            <a:off x="830785" y="2847096"/>
            <a:ext cx="10080022" cy="3546548"/>
          </a:xfrm>
          <a:prstGeom prst="rect">
            <a:avLst/>
          </a:prstGeom>
          <a:noFill/>
        </p:spPr>
        <p:txBody>
          <a:bodyPr wrap="square" rtlCol="0">
            <a:spAutoFit/>
          </a:bodyPr>
          <a:lstStyle/>
          <a:p>
            <a:pPr marL="457200" indent="-457200">
              <a:lnSpc>
                <a:spcPct val="115000"/>
              </a:lnSpc>
              <a:spcAft>
                <a:spcPts val="1000"/>
              </a:spcAft>
              <a:buFont typeface="Arial" panose="020B0604020202020204" pitchFamily="34" charset="0"/>
              <a:buChar char="•"/>
            </a:pPr>
            <a:r>
              <a:rPr lang="en-GB" sz="2800" dirty="0">
                <a:latin typeface="Calibri" panose="020F0502020204030204" pitchFamily="34" charset="0"/>
                <a:ea typeface="Times New Roman" panose="02020603050405020304" pitchFamily="18" charset="0"/>
                <a:cs typeface="Calibri" panose="020F0502020204030204" pitchFamily="34" charset="0"/>
              </a:rPr>
              <a:t>Turn off your Wi-Fi/disconnect from the network (malware)</a:t>
            </a:r>
            <a:endParaRPr lang="en-GB" sz="28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nSpc>
                <a:spcPct val="115000"/>
              </a:lnSpc>
              <a:spcAft>
                <a:spcPts val="1000"/>
              </a:spcAft>
              <a:buFont typeface="Arial" panose="020B0604020202020204" pitchFamily="34" charset="0"/>
              <a:buChar char="•"/>
            </a:pPr>
            <a:r>
              <a:rPr lang="en-GB" sz="2800" dirty="0">
                <a:effectLst/>
                <a:latin typeface="Calibri" panose="020F0502020204030204" pitchFamily="34" charset="0"/>
                <a:ea typeface="Times New Roman" panose="02020603050405020304" pitchFamily="18" charset="0"/>
                <a:cs typeface="Calibri" panose="020F0502020204030204" pitchFamily="34" charset="0"/>
              </a:rPr>
              <a:t>Know who to report the incident to</a:t>
            </a:r>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GB" sz="2800" dirty="0">
                <a:effectLst/>
                <a:latin typeface="Calibri" panose="020F0502020204030204" pitchFamily="34" charset="0"/>
                <a:ea typeface="Times New Roman" panose="02020603050405020304" pitchFamily="18" charset="0"/>
                <a:cs typeface="Calibri" panose="020F0502020204030204" pitchFamily="34" charset="0"/>
              </a:rPr>
              <a:t>Change passwords</a:t>
            </a:r>
          </a:p>
          <a:p>
            <a:pPr marL="457200" indent="-457200">
              <a:lnSpc>
                <a:spcPct val="115000"/>
              </a:lnSpc>
              <a:spcAft>
                <a:spcPts val="1000"/>
              </a:spcAft>
              <a:buFont typeface="Arial" panose="020B0604020202020204" pitchFamily="34" charset="0"/>
              <a:buChar char="•"/>
            </a:pPr>
            <a:r>
              <a:rPr lang="en-GB" sz="2800" dirty="0">
                <a:effectLst/>
                <a:latin typeface="Calibri" panose="020F0502020204030204" pitchFamily="34" charset="0"/>
                <a:ea typeface="Times New Roman" panose="02020603050405020304" pitchFamily="18" charset="0"/>
                <a:cs typeface="Calibri" panose="020F0502020204030204" pitchFamily="34" charset="0"/>
              </a:rPr>
              <a:t>Notify credit agencies/financial institutes if banking details have been given</a:t>
            </a:r>
            <a:endParaRPr lang="en-GB" sz="2800" dirty="0">
              <a:effectLst/>
              <a:latin typeface="Calibri" panose="020F0502020204030204" pitchFamily="34" charset="0"/>
              <a:ea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GB" sz="2800" dirty="0">
                <a:latin typeface="Calibri" panose="020F0502020204030204" pitchFamily="34" charset="0"/>
              </a:rPr>
              <a:t>Don’t be embarrassed!</a:t>
            </a:r>
            <a:endParaRPr lang="en-GB" sz="4000" dirty="0"/>
          </a:p>
        </p:txBody>
      </p:sp>
      <p:sp>
        <p:nvSpPr>
          <p:cNvPr id="3" name="TextBox 2">
            <a:extLst>
              <a:ext uri="{FF2B5EF4-FFF2-40B4-BE49-F238E27FC236}">
                <a16:creationId xmlns:a16="http://schemas.microsoft.com/office/drawing/2014/main" id="{5C6EDB2A-2E6A-3D54-A7BF-6CD6B828F9AD}"/>
              </a:ext>
            </a:extLst>
          </p:cNvPr>
          <p:cNvSpPr txBox="1"/>
          <p:nvPr/>
        </p:nvSpPr>
        <p:spPr>
          <a:xfrm>
            <a:off x="329898" y="2235777"/>
            <a:ext cx="4466287" cy="646331"/>
          </a:xfrm>
          <a:prstGeom prst="rect">
            <a:avLst/>
          </a:prstGeom>
          <a:noFill/>
        </p:spPr>
        <p:txBody>
          <a:bodyPr wrap="none" rtlCol="0">
            <a:spAutoFit/>
          </a:bodyPr>
          <a:lstStyle/>
          <a:p>
            <a:r>
              <a:rPr lang="en-US" sz="3600">
                <a:latin typeface="Raleway" panose="020B0803030101060003" pitchFamily="34" charset="77"/>
              </a:rPr>
              <a:t>If it happens to you…</a:t>
            </a:r>
          </a:p>
        </p:txBody>
      </p:sp>
      <p:sp>
        <p:nvSpPr>
          <p:cNvPr id="9" name="TextBox 8">
            <a:extLst>
              <a:ext uri="{FF2B5EF4-FFF2-40B4-BE49-F238E27FC236}">
                <a16:creationId xmlns:a16="http://schemas.microsoft.com/office/drawing/2014/main" id="{638431F2-7BD1-41FC-860F-79CEC81CCB6F}"/>
              </a:ext>
            </a:extLst>
          </p:cNvPr>
          <p:cNvSpPr txBox="1"/>
          <p:nvPr/>
        </p:nvSpPr>
        <p:spPr>
          <a:xfrm>
            <a:off x="247136" y="217990"/>
            <a:ext cx="97247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Raleway" panose="020B0803030101060003" pitchFamily="34" charset="77"/>
                <a:cs typeface="Calibri Light"/>
              </a:rPr>
              <a:t>Falling victim to ‘</a:t>
            </a:r>
            <a:r>
              <a:rPr lang="en-GB" sz="4800" dirty="0" err="1">
                <a:latin typeface="Raleway" panose="020B0803030101060003" pitchFamily="34" charset="77"/>
                <a:cs typeface="Calibri Light"/>
              </a:rPr>
              <a:t>ishing</a:t>
            </a:r>
            <a:r>
              <a:rPr lang="en-GB" sz="4800" dirty="0">
                <a:latin typeface="Raleway" panose="020B0803030101060003" pitchFamily="34" charset="77"/>
                <a:cs typeface="Calibri Light"/>
              </a:rPr>
              <a:t> </a:t>
            </a:r>
          </a:p>
          <a:p>
            <a:r>
              <a:rPr lang="en-GB" sz="4800" dirty="0">
                <a:latin typeface="Raleway" panose="020B0803030101060003" pitchFamily="34" charset="77"/>
                <a:cs typeface="Calibri Light"/>
              </a:rPr>
              <a:t>(At Work)</a:t>
            </a:r>
          </a:p>
        </p:txBody>
      </p:sp>
    </p:spTree>
    <p:extLst>
      <p:ext uri="{BB962C8B-B14F-4D97-AF65-F5344CB8AC3E}">
        <p14:creationId xmlns:p14="http://schemas.microsoft.com/office/powerpoint/2010/main" val="42553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CAC6973F-8B48-4B40-9E41-702ACDE9B47A}"/>
              </a:ext>
            </a:extLst>
          </p:cNvPr>
          <p:cNvSpPr txBox="1"/>
          <p:nvPr/>
        </p:nvSpPr>
        <p:spPr>
          <a:xfrm>
            <a:off x="703684" y="3052862"/>
            <a:ext cx="9738360" cy="3290068"/>
          </a:xfrm>
          <a:prstGeom prst="rect">
            <a:avLst/>
          </a:prstGeom>
          <a:noFill/>
        </p:spPr>
        <p:txBody>
          <a:bodyPr wrap="square" rtlCol="0">
            <a:spAutoFit/>
          </a:bodyPr>
          <a:lstStyle/>
          <a:p>
            <a:pPr marL="457200" indent="-45720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Scan your computer for viruses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Well configured devices (disabling macros) and good defences can stop malware installing if a link is clicked</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buFont typeface="Arial" panose="020B0604020202020204" pitchFamily="34" charset="0"/>
              <a:buChar char="•"/>
            </a:pPr>
            <a:r>
              <a:rPr lang="en-GB" sz="2800">
                <a:effectLst/>
                <a:latin typeface="Calibri" panose="020F0502020204030204" pitchFamily="34" charset="0"/>
                <a:ea typeface="Times New Roman" panose="02020603050405020304" pitchFamily="18" charset="0"/>
                <a:cs typeface="Calibri" panose="020F0502020204030204" pitchFamily="34" charset="0"/>
              </a:rPr>
              <a:t>Up to date browsers will block known phishing and malware sites (not always the same case using a mobile phone)</a:t>
            </a:r>
            <a:r>
              <a:rPr lang="en-GB" sz="2800">
                <a:effectLst/>
                <a:latin typeface="Calibri" panose="020F0502020204030204" pitchFamily="34" charset="0"/>
                <a:ea typeface="Times New Roman" panose="02020603050405020304" pitchFamily="18" charset="0"/>
              </a:rPr>
              <a:t>					</a:t>
            </a:r>
            <a:endParaRPr lang="en-GB" sz="4000"/>
          </a:p>
        </p:txBody>
      </p:sp>
      <p:sp>
        <p:nvSpPr>
          <p:cNvPr id="3" name="TextBox 2">
            <a:extLst>
              <a:ext uri="{FF2B5EF4-FFF2-40B4-BE49-F238E27FC236}">
                <a16:creationId xmlns:a16="http://schemas.microsoft.com/office/drawing/2014/main" id="{BCAC7706-F696-5449-1D56-9B00AA93C02E}"/>
              </a:ext>
            </a:extLst>
          </p:cNvPr>
          <p:cNvSpPr txBox="1"/>
          <p:nvPr/>
        </p:nvSpPr>
        <p:spPr>
          <a:xfrm>
            <a:off x="329898" y="2235777"/>
            <a:ext cx="2424062" cy="646331"/>
          </a:xfrm>
          <a:prstGeom prst="rect">
            <a:avLst/>
          </a:prstGeom>
          <a:noFill/>
        </p:spPr>
        <p:txBody>
          <a:bodyPr wrap="none" rtlCol="0">
            <a:spAutoFit/>
          </a:bodyPr>
          <a:lstStyle/>
          <a:p>
            <a:r>
              <a:rPr lang="en-US" sz="3600">
                <a:latin typeface="Raleway" panose="020B0803030101060003" pitchFamily="34" charset="77"/>
              </a:rPr>
              <a:t>In general,</a:t>
            </a:r>
          </a:p>
        </p:txBody>
      </p:sp>
      <p:sp>
        <p:nvSpPr>
          <p:cNvPr id="7" name="TextBox 6">
            <a:extLst>
              <a:ext uri="{FF2B5EF4-FFF2-40B4-BE49-F238E27FC236}">
                <a16:creationId xmlns:a16="http://schemas.microsoft.com/office/drawing/2014/main" id="{353A5D78-E6BF-4F77-AF60-0CAE7FCB8A6B}"/>
              </a:ext>
            </a:extLst>
          </p:cNvPr>
          <p:cNvSpPr txBox="1"/>
          <p:nvPr/>
        </p:nvSpPr>
        <p:spPr>
          <a:xfrm>
            <a:off x="247136" y="217990"/>
            <a:ext cx="97247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Raleway" panose="020B0803030101060003" pitchFamily="34" charset="77"/>
                <a:cs typeface="Calibri Light"/>
              </a:rPr>
              <a:t>Falling victim to ‘</a:t>
            </a:r>
            <a:r>
              <a:rPr lang="en-GB" sz="4800" dirty="0" err="1">
                <a:latin typeface="Raleway" panose="020B0803030101060003" pitchFamily="34" charset="77"/>
                <a:cs typeface="Calibri Light"/>
              </a:rPr>
              <a:t>ishing</a:t>
            </a:r>
            <a:r>
              <a:rPr lang="en-GB" sz="4800" dirty="0">
                <a:latin typeface="Raleway" panose="020B0803030101060003" pitchFamily="34" charset="77"/>
                <a:cs typeface="Calibri Light"/>
              </a:rPr>
              <a:t> </a:t>
            </a:r>
          </a:p>
          <a:p>
            <a:r>
              <a:rPr lang="en-GB" sz="4800" dirty="0">
                <a:latin typeface="Raleway" panose="020B0803030101060003" pitchFamily="34" charset="77"/>
                <a:cs typeface="Calibri Light"/>
              </a:rPr>
              <a:t>(At Work)</a:t>
            </a:r>
          </a:p>
        </p:txBody>
      </p:sp>
    </p:spTree>
    <p:extLst>
      <p:ext uri="{BB962C8B-B14F-4D97-AF65-F5344CB8AC3E}">
        <p14:creationId xmlns:p14="http://schemas.microsoft.com/office/powerpoint/2010/main" val="39284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C645CE55-0C8F-4318-9A6B-A793791B7147}"/>
              </a:ext>
            </a:extLst>
          </p:cNvPr>
          <p:cNvSpPr txBox="1"/>
          <p:nvPr/>
        </p:nvSpPr>
        <p:spPr>
          <a:xfrm>
            <a:off x="727788" y="481321"/>
            <a:ext cx="83602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What you should now know</a:t>
            </a:r>
            <a:endParaRPr lang="en-GB">
              <a:latin typeface="Raleway" panose="020B0803030101060003" pitchFamily="34" charset="77"/>
            </a:endParaRPr>
          </a:p>
        </p:txBody>
      </p:sp>
      <p:sp>
        <p:nvSpPr>
          <p:cNvPr id="6" name="TextBox 5">
            <a:extLst>
              <a:ext uri="{FF2B5EF4-FFF2-40B4-BE49-F238E27FC236}">
                <a16:creationId xmlns:a16="http://schemas.microsoft.com/office/drawing/2014/main" id="{36D0767D-DF4C-42CE-88F9-0F59C005B6CE}"/>
              </a:ext>
            </a:extLst>
          </p:cNvPr>
          <p:cNvSpPr txBox="1"/>
          <p:nvPr/>
        </p:nvSpPr>
        <p:spPr>
          <a:xfrm>
            <a:off x="869302" y="2374845"/>
            <a:ext cx="8077200" cy="1803507"/>
          </a:xfrm>
          <a:prstGeom prst="rect">
            <a:avLst/>
          </a:prstGeom>
          <a:noFill/>
        </p:spPr>
        <p:txBody>
          <a:bodyPr wrap="square" rtlCol="0">
            <a:spAutoFit/>
          </a:bodyPr>
          <a:lstStyle/>
          <a:p>
            <a:pPr marL="457200" indent="-457200">
              <a:lnSpc>
                <a:spcPct val="115000"/>
              </a:lnSpc>
              <a:spcAft>
                <a:spcPts val="1000"/>
              </a:spcAft>
              <a:buFont typeface="Arial" panose="020B0604020202020204" pitchFamily="34" charset="0"/>
              <a:buChar char="•"/>
            </a:pPr>
            <a:r>
              <a:rPr lang="en-GB" sz="2800">
                <a:effectLst/>
                <a:latin typeface="Calibri" panose="020F0502020204030204" pitchFamily="34" charset="0"/>
                <a:ea typeface="Calibri" panose="020F0502020204030204" pitchFamily="34" charset="0"/>
                <a:cs typeface="Calibri" panose="020F0502020204030204" pitchFamily="34" charset="0"/>
              </a:rPr>
              <a:t>Understand </a:t>
            </a:r>
            <a:r>
              <a:rPr lang="en-GB" sz="2800">
                <a:latin typeface="Calibri" panose="020F0502020204030204" pitchFamily="34" charset="0"/>
                <a:ea typeface="Calibri" panose="020F0502020204030204" pitchFamily="34" charset="0"/>
                <a:cs typeface="Calibri" panose="020F0502020204030204" pitchFamily="34" charset="0"/>
              </a:rPr>
              <a:t>the different types of ‘</a:t>
            </a:r>
            <a:r>
              <a:rPr lang="en-GB" sz="2800" err="1">
                <a:latin typeface="Calibri" panose="020F0502020204030204" pitchFamily="34" charset="0"/>
                <a:ea typeface="Calibri" panose="020F0502020204030204" pitchFamily="34" charset="0"/>
                <a:cs typeface="Calibri" panose="020F0502020204030204" pitchFamily="34" charset="0"/>
              </a:rPr>
              <a:t>ishing</a:t>
            </a:r>
            <a:r>
              <a:rPr lang="en-GB" sz="2800">
                <a:latin typeface="Calibri" panose="020F0502020204030204" pitchFamily="34" charset="0"/>
                <a:ea typeface="Calibri" panose="020F0502020204030204" pitchFamily="34" charset="0"/>
                <a:cs typeface="Calibri" panose="020F0502020204030204" pitchFamily="34" charset="0"/>
              </a:rPr>
              <a:t> attacks</a:t>
            </a:r>
          </a:p>
          <a:p>
            <a:pPr marL="457200" indent="-457200">
              <a:lnSpc>
                <a:spcPct val="115000"/>
              </a:lnSpc>
              <a:spcAft>
                <a:spcPts val="1000"/>
              </a:spcAft>
              <a:buFont typeface="Arial" panose="020B0604020202020204" pitchFamily="34" charset="0"/>
              <a:buChar char="•"/>
            </a:pPr>
            <a:r>
              <a:rPr lang="en-GB" sz="2800">
                <a:effectLst/>
                <a:latin typeface="Calibri" panose="020F0502020204030204" pitchFamily="34" charset="0"/>
                <a:ea typeface="Calibri" panose="020F0502020204030204" pitchFamily="34" charset="0"/>
                <a:cs typeface="Calibri" panose="020F0502020204030204" pitchFamily="34" charset="0"/>
              </a:rPr>
              <a:t>Identify/spot phishin</a:t>
            </a:r>
            <a:r>
              <a:rPr lang="en-GB" sz="2800">
                <a:latin typeface="Calibri" panose="020F0502020204030204" pitchFamily="34" charset="0"/>
                <a:ea typeface="Calibri" panose="020F0502020204030204" pitchFamily="34" charset="0"/>
                <a:cs typeface="Calibri" panose="020F0502020204030204" pitchFamily="34" charset="0"/>
              </a:rPr>
              <a:t>g emails</a:t>
            </a:r>
          </a:p>
          <a:p>
            <a:pPr marL="457200" indent="-457200">
              <a:lnSpc>
                <a:spcPct val="115000"/>
              </a:lnSpc>
              <a:spcAft>
                <a:spcPts val="1000"/>
              </a:spcAft>
              <a:buFont typeface="Arial" panose="020B0604020202020204" pitchFamily="34" charset="0"/>
              <a:buChar char="•"/>
            </a:pPr>
            <a:r>
              <a:rPr lang="en-GB" sz="2800">
                <a:latin typeface="Calibri" panose="020F0502020204030204" pitchFamily="34" charset="0"/>
                <a:ea typeface="Calibri" panose="020F0502020204030204" pitchFamily="34" charset="0"/>
                <a:cs typeface="Calibri" panose="020F0502020204030204" pitchFamily="34" charset="0"/>
              </a:rPr>
              <a:t>What to do if you fall victim to one</a:t>
            </a:r>
            <a:r>
              <a:rPr lang="en-GB" sz="2800">
                <a:effectLst/>
                <a:latin typeface="Calibri" panose="020F0502020204030204" pitchFamily="34" charset="0"/>
                <a:ea typeface="Times New Roman" panose="02020603050405020304" pitchFamily="18" charset="0"/>
              </a:rPr>
              <a:t>		</a:t>
            </a:r>
            <a:endParaRPr lang="en-GB" sz="4000"/>
          </a:p>
        </p:txBody>
      </p:sp>
    </p:spTree>
    <p:extLst>
      <p:ext uri="{BB962C8B-B14F-4D97-AF65-F5344CB8AC3E}">
        <p14:creationId xmlns:p14="http://schemas.microsoft.com/office/powerpoint/2010/main" val="612481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078" name="Picture 6" descr="Laptop PNG">
            <a:extLst>
              <a:ext uri="{FF2B5EF4-FFF2-40B4-BE49-F238E27FC236}">
                <a16:creationId xmlns:a16="http://schemas.microsoft.com/office/drawing/2014/main" id="{520662E1-9AF1-EA8B-3400-7EFB73287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252" y="1657708"/>
            <a:ext cx="9045524" cy="55372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33B494-1B29-46A8-8E89-B7B7F7F023D7}"/>
              </a:ext>
            </a:extLst>
          </p:cNvPr>
          <p:cNvSpPr txBox="1"/>
          <p:nvPr/>
        </p:nvSpPr>
        <p:spPr>
          <a:xfrm>
            <a:off x="253561" y="496192"/>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chemeClr val="bg1"/>
                </a:solidFill>
                <a:latin typeface="Raleway" panose="020B0803030101060003" pitchFamily="34" charset="77"/>
                <a:cs typeface="Calibri Light"/>
              </a:rPr>
              <a:t>Keeping devices up to date</a:t>
            </a:r>
          </a:p>
        </p:txBody>
      </p:sp>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a:extLst>
              <a:ext uri="{FF2B5EF4-FFF2-40B4-BE49-F238E27FC236}">
                <a16:creationId xmlns:a16="http://schemas.microsoft.com/office/drawing/2014/main" id="{C178C303-F520-9268-663A-D3EADE75E20C}"/>
              </a:ext>
            </a:extLst>
          </p:cNvPr>
          <p:cNvGrpSpPr/>
          <p:nvPr/>
        </p:nvGrpSpPr>
        <p:grpSpPr>
          <a:xfrm>
            <a:off x="2724320" y="1899256"/>
            <a:ext cx="6950028" cy="4462552"/>
            <a:chOff x="0" y="0"/>
            <a:chExt cx="12192000" cy="6858000"/>
          </a:xfrm>
        </p:grpSpPr>
        <p:sp>
          <p:nvSpPr>
            <p:cNvPr id="20" name="Rectangle 19">
              <a:extLst>
                <a:ext uri="{FF2B5EF4-FFF2-40B4-BE49-F238E27FC236}">
                  <a16:creationId xmlns:a16="http://schemas.microsoft.com/office/drawing/2014/main" id="{45F27582-3CFC-5173-40CE-561AB9818BD2}"/>
                </a:ext>
              </a:extLst>
            </p:cNvPr>
            <p:cNvSpPr/>
            <p:nvPr/>
          </p:nvSpPr>
          <p:spPr>
            <a:xfrm>
              <a:off x="0" y="0"/>
              <a:ext cx="12192000" cy="6858000"/>
            </a:xfrm>
            <a:prstGeom prst="rect">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ow to Keep Your Windows PC and Apps Up to Date">
              <a:extLst>
                <a:ext uri="{FF2B5EF4-FFF2-40B4-BE49-F238E27FC236}">
                  <a16:creationId xmlns:a16="http://schemas.microsoft.com/office/drawing/2014/main" id="{016882AC-0E00-0E4C-D56F-AAFFD70DB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2338078"/>
              <a:ext cx="5740400" cy="263026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2F396BC-4C62-19D6-16E9-88BD07E2ADCD}"/>
              </a:ext>
            </a:extLst>
          </p:cNvPr>
          <p:cNvSpPr txBox="1"/>
          <p:nvPr/>
        </p:nvSpPr>
        <p:spPr>
          <a:xfrm>
            <a:off x="2731680" y="2130979"/>
            <a:ext cx="6942668" cy="1200329"/>
          </a:xfrm>
          <a:prstGeom prst="rect">
            <a:avLst/>
          </a:prstGeom>
          <a:noFill/>
        </p:spPr>
        <p:txBody>
          <a:bodyPr wrap="square" rtlCol="0">
            <a:spAutoFit/>
          </a:bodyPr>
          <a:lstStyle/>
          <a:p>
            <a:pPr algn="ctr"/>
            <a:r>
              <a:rPr lang="en-US" sz="3600" dirty="0">
                <a:solidFill>
                  <a:schemeClr val="bg1">
                    <a:lumMod val="95000"/>
                  </a:schemeClr>
                </a:solidFill>
                <a:latin typeface="Raleway" panose="020B0803030101060003" pitchFamily="34" charset="77"/>
              </a:rPr>
              <a:t>It’s so frustrating! But it’s for a reason.</a:t>
            </a:r>
          </a:p>
        </p:txBody>
      </p:sp>
      <p:sp>
        <p:nvSpPr>
          <p:cNvPr id="13" name="TextBox 12">
            <a:extLst>
              <a:ext uri="{FF2B5EF4-FFF2-40B4-BE49-F238E27FC236}">
                <a16:creationId xmlns:a16="http://schemas.microsoft.com/office/drawing/2014/main" id="{98FD01DA-E109-DA9E-11A6-61AB77A0B29A}"/>
              </a:ext>
            </a:extLst>
          </p:cNvPr>
          <p:cNvSpPr txBox="1"/>
          <p:nvPr/>
        </p:nvSpPr>
        <p:spPr>
          <a:xfrm>
            <a:off x="2605788" y="5214131"/>
            <a:ext cx="7194452" cy="1200329"/>
          </a:xfrm>
          <a:prstGeom prst="rect">
            <a:avLst/>
          </a:prstGeom>
          <a:noFill/>
        </p:spPr>
        <p:txBody>
          <a:bodyPr wrap="square" rtlCol="0">
            <a:spAutoFit/>
          </a:bodyPr>
          <a:lstStyle/>
          <a:p>
            <a:pPr algn="ctr"/>
            <a:r>
              <a:rPr lang="en-US" sz="2400" dirty="0">
                <a:solidFill>
                  <a:schemeClr val="bg1"/>
                </a:solidFill>
              </a:rPr>
              <a:t>Updates make sure that the technology that we love stays safe and up to date.</a:t>
            </a:r>
          </a:p>
          <a:p>
            <a:pPr algn="ctr"/>
            <a:endParaRPr lang="en-US" sz="2400" dirty="0">
              <a:solidFill>
                <a:schemeClr val="bg1"/>
              </a:solidFill>
            </a:endParaRPr>
          </a:p>
        </p:txBody>
      </p:sp>
      <p:pic>
        <p:nvPicPr>
          <p:cNvPr id="10" name="Picture 9">
            <a:extLst>
              <a:ext uri="{FF2B5EF4-FFF2-40B4-BE49-F238E27FC236}">
                <a16:creationId xmlns:a16="http://schemas.microsoft.com/office/drawing/2014/main" id="{E581CC3E-2D53-4E64-A2C5-B38354B75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494" y="3177618"/>
            <a:ext cx="2857314" cy="1905828"/>
          </a:xfrm>
          <a:prstGeom prst="rect">
            <a:avLst/>
          </a:prstGeom>
        </p:spPr>
      </p:pic>
      <p:pic>
        <p:nvPicPr>
          <p:cNvPr id="11" name="Picture 10">
            <a:extLst>
              <a:ext uri="{FF2B5EF4-FFF2-40B4-BE49-F238E27FC236}">
                <a16:creationId xmlns:a16="http://schemas.microsoft.com/office/drawing/2014/main" id="{F382B716-67D5-446F-A4AD-53FD6FFF7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310" y="3073722"/>
            <a:ext cx="2857314" cy="1902223"/>
          </a:xfrm>
          <a:prstGeom prst="rect">
            <a:avLst/>
          </a:prstGeom>
        </p:spPr>
      </p:pic>
    </p:spTree>
    <p:extLst>
      <p:ext uri="{BB962C8B-B14F-4D97-AF65-F5344CB8AC3E}">
        <p14:creationId xmlns:p14="http://schemas.microsoft.com/office/powerpoint/2010/main" val="398977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37372" y="3958988"/>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60B164B8-C4C6-414C-B04E-2DE509738851}"/>
              </a:ext>
            </a:extLst>
          </p:cNvPr>
          <p:cNvSpPr txBox="1"/>
          <p:nvPr/>
        </p:nvSpPr>
        <p:spPr>
          <a:xfrm>
            <a:off x="212998" y="471042"/>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chemeClr val="bg1"/>
                </a:solidFill>
                <a:latin typeface="Raleway" panose="020B0803030101060003" pitchFamily="34" charset="77"/>
                <a:cs typeface="Raanana" pitchFamily="2" charset="-79"/>
              </a:rPr>
              <a:t>Keeping devices up to date</a:t>
            </a:r>
          </a:p>
        </p:txBody>
      </p:sp>
      <p:sp>
        <p:nvSpPr>
          <p:cNvPr id="5" name="Rectangle 4">
            <a:extLst>
              <a:ext uri="{FF2B5EF4-FFF2-40B4-BE49-F238E27FC236}">
                <a16:creationId xmlns:a16="http://schemas.microsoft.com/office/drawing/2014/main" id="{5A86478A-1049-4C84-984D-D4BB0A9A18CE}"/>
              </a:ext>
            </a:extLst>
          </p:cNvPr>
          <p:cNvSpPr/>
          <p:nvPr/>
        </p:nvSpPr>
        <p:spPr>
          <a:xfrm>
            <a:off x="563311" y="2506525"/>
            <a:ext cx="4620176" cy="707886"/>
          </a:xfrm>
          <a:prstGeom prst="rect">
            <a:avLst/>
          </a:prstGeom>
          <a:noFill/>
        </p:spPr>
        <p:txBody>
          <a:bodyPr wrap="none" lIns="91440" tIns="45720" rIns="91440" bIns="45720">
            <a:spAutoFit/>
          </a:bodyPr>
          <a:lstStyle/>
          <a:p>
            <a:pPr algn="ctr"/>
            <a:r>
              <a:rPr lang="en-US" sz="4000" b="0" cap="none" spc="0">
                <a:ln w="0"/>
                <a:solidFill>
                  <a:schemeClr val="bg1"/>
                </a:solidFill>
                <a:effectLst>
                  <a:outerShdw blurRad="38100" dist="19050" dir="2700000" algn="tl" rotWithShape="0">
                    <a:schemeClr val="dk1">
                      <a:alpha val="40000"/>
                    </a:schemeClr>
                  </a:outerShdw>
                </a:effectLst>
                <a:latin typeface="Raleway" panose="020B0803030101060003" pitchFamily="34" charset="77"/>
              </a:rPr>
              <a:t>Operating System</a:t>
            </a:r>
          </a:p>
        </p:txBody>
      </p:sp>
      <p:sp>
        <p:nvSpPr>
          <p:cNvPr id="6" name="Rectangle 5">
            <a:extLst>
              <a:ext uri="{FF2B5EF4-FFF2-40B4-BE49-F238E27FC236}">
                <a16:creationId xmlns:a16="http://schemas.microsoft.com/office/drawing/2014/main" id="{BED2DAF6-480E-4B85-872D-C9F8B1FA32C6}"/>
              </a:ext>
            </a:extLst>
          </p:cNvPr>
          <p:cNvSpPr/>
          <p:nvPr/>
        </p:nvSpPr>
        <p:spPr>
          <a:xfrm>
            <a:off x="8296618" y="2545729"/>
            <a:ext cx="3005952" cy="707886"/>
          </a:xfrm>
          <a:prstGeom prst="rect">
            <a:avLst/>
          </a:prstGeom>
          <a:noFill/>
        </p:spPr>
        <p:txBody>
          <a:bodyPr wrap="none" lIns="91440" tIns="45720" rIns="91440" bIns="45720">
            <a:spAutoFit/>
          </a:bodyPr>
          <a:lstStyle/>
          <a:p>
            <a:pPr algn="ctr"/>
            <a:r>
              <a:rPr lang="en-US" sz="4000" b="0" cap="none" spc="0">
                <a:ln w="0"/>
                <a:solidFill>
                  <a:schemeClr val="bg1"/>
                </a:solidFill>
                <a:effectLst>
                  <a:outerShdw blurRad="38100" dist="19050" dir="2700000" algn="tl" rotWithShape="0">
                    <a:schemeClr val="dk1">
                      <a:alpha val="40000"/>
                    </a:schemeClr>
                  </a:outerShdw>
                </a:effectLst>
                <a:latin typeface="Raleway" panose="020B0803030101060003" pitchFamily="34" charset="77"/>
              </a:rPr>
              <a:t>Application</a:t>
            </a:r>
          </a:p>
        </p:txBody>
      </p:sp>
      <p:pic>
        <p:nvPicPr>
          <p:cNvPr id="7" name="Picture 6" descr="Icon&#10;&#10;Description automatically generated">
            <a:extLst>
              <a:ext uri="{FF2B5EF4-FFF2-40B4-BE49-F238E27FC236}">
                <a16:creationId xmlns:a16="http://schemas.microsoft.com/office/drawing/2014/main" id="{7A3DEC70-8342-4472-8622-AD4FAEDEE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64" y="5299361"/>
            <a:ext cx="2346878" cy="1475966"/>
          </a:xfrm>
          <a:prstGeom prst="rect">
            <a:avLst/>
          </a:prstGeom>
        </p:spPr>
      </p:pic>
      <p:pic>
        <p:nvPicPr>
          <p:cNvPr id="8" name="Picture 7" descr="Icon&#10;&#10;Description automatically generated">
            <a:extLst>
              <a:ext uri="{FF2B5EF4-FFF2-40B4-BE49-F238E27FC236}">
                <a16:creationId xmlns:a16="http://schemas.microsoft.com/office/drawing/2014/main" id="{93B19238-E344-4C23-A020-AA61AEBF9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976" y="3579722"/>
            <a:ext cx="2299511" cy="1433147"/>
          </a:xfrm>
          <a:prstGeom prst="rect">
            <a:avLst/>
          </a:prstGeom>
        </p:spPr>
      </p:pic>
      <p:pic>
        <p:nvPicPr>
          <p:cNvPr id="9" name="Picture 8" descr="Icon&#10;&#10;Description automatically generated">
            <a:extLst>
              <a:ext uri="{FF2B5EF4-FFF2-40B4-BE49-F238E27FC236}">
                <a16:creationId xmlns:a16="http://schemas.microsoft.com/office/drawing/2014/main" id="{8E766BAC-7373-4697-B46D-8EFA001D2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87" y="3518903"/>
            <a:ext cx="1967954" cy="1475966"/>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CFC94D4E-DDF6-4D9C-BD81-779683651A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954" y="3549135"/>
            <a:ext cx="1445734" cy="1445734"/>
          </a:xfrm>
          <a:prstGeom prst="rect">
            <a:avLst/>
          </a:prstGeom>
        </p:spPr>
      </p:pic>
      <p:pic>
        <p:nvPicPr>
          <p:cNvPr id="11" name="Picture 10" descr="Logo&#10;&#10;Description automatically generated">
            <a:extLst>
              <a:ext uri="{FF2B5EF4-FFF2-40B4-BE49-F238E27FC236}">
                <a16:creationId xmlns:a16="http://schemas.microsoft.com/office/drawing/2014/main" id="{A5826199-461B-44F8-A2BC-30F6F5AF1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6437" y="4951046"/>
            <a:ext cx="2516534" cy="1677689"/>
          </a:xfrm>
          <a:prstGeom prst="rect">
            <a:avLst/>
          </a:prstGeom>
        </p:spPr>
      </p:pic>
      <p:pic>
        <p:nvPicPr>
          <p:cNvPr id="12" name="Picture 11" descr="Logo, company name&#10;&#10;Description automatically generated">
            <a:extLst>
              <a:ext uri="{FF2B5EF4-FFF2-40B4-BE49-F238E27FC236}">
                <a16:creationId xmlns:a16="http://schemas.microsoft.com/office/drawing/2014/main" id="{528C90FF-AD3F-4EE2-B2DA-CCAA72878C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0236" y="3583346"/>
            <a:ext cx="1978298" cy="1411524"/>
          </a:xfrm>
          <a:prstGeom prst="rect">
            <a:avLst/>
          </a:prstGeom>
        </p:spPr>
      </p:pic>
      <p:pic>
        <p:nvPicPr>
          <p:cNvPr id="13" name="Picture 12" descr="Logo, icon&#10;&#10;Description automatically generated">
            <a:extLst>
              <a:ext uri="{FF2B5EF4-FFF2-40B4-BE49-F238E27FC236}">
                <a16:creationId xmlns:a16="http://schemas.microsoft.com/office/drawing/2014/main" id="{680EEF6F-D028-468E-8366-085891AE72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6202" y="3580414"/>
            <a:ext cx="1940502" cy="1414455"/>
          </a:xfrm>
          <a:prstGeom prst="rect">
            <a:avLst/>
          </a:prstGeom>
        </p:spPr>
      </p:pic>
      <p:pic>
        <p:nvPicPr>
          <p:cNvPr id="14" name="Picture 13" descr="Logo&#10;&#10;Description automatically generated">
            <a:extLst>
              <a:ext uri="{FF2B5EF4-FFF2-40B4-BE49-F238E27FC236}">
                <a16:creationId xmlns:a16="http://schemas.microsoft.com/office/drawing/2014/main" id="{8F68C9DB-B3E3-4025-9DE8-8226631B76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4511" y="4550029"/>
            <a:ext cx="3118059" cy="2078706"/>
          </a:xfrm>
          <a:prstGeom prst="rect">
            <a:avLst/>
          </a:prstGeom>
        </p:spPr>
      </p:pic>
      <p:sp>
        <p:nvSpPr>
          <p:cNvPr id="3" name="TextBox 2">
            <a:extLst>
              <a:ext uri="{FF2B5EF4-FFF2-40B4-BE49-F238E27FC236}">
                <a16:creationId xmlns:a16="http://schemas.microsoft.com/office/drawing/2014/main" id="{90BCBFBA-CB0C-CDC6-5B4E-9E39777DD96F}"/>
              </a:ext>
            </a:extLst>
          </p:cNvPr>
          <p:cNvSpPr txBox="1"/>
          <p:nvPr/>
        </p:nvSpPr>
        <p:spPr>
          <a:xfrm>
            <a:off x="2628157" y="1723022"/>
            <a:ext cx="6942668" cy="646331"/>
          </a:xfrm>
          <a:prstGeom prst="rect">
            <a:avLst/>
          </a:prstGeom>
          <a:noFill/>
        </p:spPr>
        <p:txBody>
          <a:bodyPr wrap="square" rtlCol="0">
            <a:spAutoFit/>
          </a:bodyPr>
          <a:lstStyle/>
          <a:p>
            <a:pPr algn="ctr"/>
            <a:r>
              <a:rPr lang="en-US" sz="3600">
                <a:solidFill>
                  <a:schemeClr val="bg1">
                    <a:lumMod val="95000"/>
                  </a:schemeClr>
                </a:solidFill>
                <a:latin typeface="Raleway" panose="020B0803030101060003" pitchFamily="34" charset="77"/>
              </a:rPr>
              <a:t>Types of update…</a:t>
            </a:r>
          </a:p>
        </p:txBody>
      </p:sp>
    </p:spTree>
    <p:extLst>
      <p:ext uri="{BB962C8B-B14F-4D97-AF65-F5344CB8AC3E}">
        <p14:creationId xmlns:p14="http://schemas.microsoft.com/office/powerpoint/2010/main" val="54734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031364BA-4B45-439C-8030-43AD0221DA30}"/>
              </a:ext>
            </a:extLst>
          </p:cNvPr>
          <p:cNvSpPr txBox="1"/>
          <p:nvPr/>
        </p:nvSpPr>
        <p:spPr>
          <a:xfrm>
            <a:off x="700601" y="481321"/>
            <a:ext cx="10328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cs typeface="Calibri Light"/>
              </a:rPr>
              <a:t>What you should now know</a:t>
            </a:r>
          </a:p>
        </p:txBody>
      </p:sp>
      <p:sp>
        <p:nvSpPr>
          <p:cNvPr id="5" name="TextBox 4">
            <a:extLst>
              <a:ext uri="{FF2B5EF4-FFF2-40B4-BE49-F238E27FC236}">
                <a16:creationId xmlns:a16="http://schemas.microsoft.com/office/drawing/2014/main" id="{0133E0DF-F223-4577-BFBD-9905B8375545}"/>
              </a:ext>
            </a:extLst>
          </p:cNvPr>
          <p:cNvSpPr txBox="1"/>
          <p:nvPr/>
        </p:nvSpPr>
        <p:spPr>
          <a:xfrm>
            <a:off x="975216" y="2672382"/>
            <a:ext cx="9702114" cy="1513235"/>
          </a:xfrm>
          <a:prstGeom prst="rect">
            <a:avLst/>
          </a:prstGeom>
          <a:noFill/>
        </p:spPr>
        <p:txBody>
          <a:bodyPr wrap="square" rtlCol="0">
            <a:spAutoFit/>
          </a:bodyPr>
          <a:lstStyle/>
          <a:p>
            <a:pPr marL="457200" indent="-457200">
              <a:spcAft>
                <a:spcPts val="1000"/>
              </a:spcAft>
              <a:buFont typeface="Arial" panose="020B0604020202020204" pitchFamily="34" charset="0"/>
              <a:buChar char="•"/>
            </a:pPr>
            <a:r>
              <a:rPr lang="en-GB" sz="2800" dirty="0"/>
              <a:t>Why we need to keep our devices up to date</a:t>
            </a:r>
          </a:p>
          <a:p>
            <a:pPr marL="457200" indent="-457200">
              <a:spcAft>
                <a:spcPts val="1000"/>
              </a:spcAft>
              <a:buFont typeface="Arial" panose="020B0604020202020204" pitchFamily="34" charset="0"/>
              <a:buChar char="•"/>
            </a:pPr>
            <a:r>
              <a:rPr lang="en-GB" sz="2800" dirty="0"/>
              <a:t>Different aspects of our devices we need to keep up to date</a:t>
            </a:r>
          </a:p>
        </p:txBody>
      </p:sp>
    </p:spTree>
    <p:extLst>
      <p:ext uri="{BB962C8B-B14F-4D97-AF65-F5344CB8AC3E}">
        <p14:creationId xmlns:p14="http://schemas.microsoft.com/office/powerpoint/2010/main" val="1384632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Google Shape;138;p4">
            <a:extLst>
              <a:ext uri="{FF2B5EF4-FFF2-40B4-BE49-F238E27FC236}">
                <a16:creationId xmlns:a16="http://schemas.microsoft.com/office/drawing/2014/main" id="{946D9037-1065-4830-901D-641DD8D006D9}"/>
              </a:ext>
            </a:extLst>
          </p:cNvPr>
          <p:cNvSpPr txBox="1"/>
          <p:nvPr/>
        </p:nvSpPr>
        <p:spPr>
          <a:xfrm>
            <a:off x="402640" y="244149"/>
            <a:ext cx="6708279"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4000">
                <a:solidFill>
                  <a:schemeClr val="lt1"/>
                </a:solidFill>
                <a:latin typeface="Raleway" panose="020B0803030101060003" pitchFamily="34" charset="77"/>
                <a:ea typeface="Calibri"/>
                <a:cs typeface="Calibri"/>
                <a:sym typeface="Calibri"/>
              </a:rPr>
              <a:t>Intro to cybersecurity</a:t>
            </a:r>
            <a:endParaRPr sz="4000" b="0" i="0" u="none" strike="noStrike" cap="none">
              <a:solidFill>
                <a:schemeClr val="lt1"/>
              </a:solidFill>
              <a:latin typeface="Raleway" panose="020B0803030101060003" pitchFamily="34" charset="77"/>
              <a:ea typeface="Calibri"/>
              <a:cs typeface="Calibri"/>
              <a:sym typeface="Calibri"/>
            </a:endParaRPr>
          </a:p>
        </p:txBody>
      </p:sp>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TextBox 17">
            <a:extLst>
              <a:ext uri="{FF2B5EF4-FFF2-40B4-BE49-F238E27FC236}">
                <a16:creationId xmlns:a16="http://schemas.microsoft.com/office/drawing/2014/main" id="{574776CB-58B2-4808-B261-4CF76154ADB5}"/>
              </a:ext>
            </a:extLst>
          </p:cNvPr>
          <p:cNvSpPr txBox="1"/>
          <p:nvPr/>
        </p:nvSpPr>
        <p:spPr>
          <a:xfrm>
            <a:off x="401616" y="982153"/>
            <a:ext cx="74577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Why is cybersecurity important?</a:t>
            </a:r>
          </a:p>
        </p:txBody>
      </p:sp>
      <p:sp>
        <p:nvSpPr>
          <p:cNvPr id="19" name="TextBox 18">
            <a:extLst>
              <a:ext uri="{FF2B5EF4-FFF2-40B4-BE49-F238E27FC236}">
                <a16:creationId xmlns:a16="http://schemas.microsoft.com/office/drawing/2014/main" id="{C7C2DE91-BFA9-40F3-99EA-0DEBF2580FE7}"/>
              </a:ext>
            </a:extLst>
          </p:cNvPr>
          <p:cNvSpPr txBox="1"/>
          <p:nvPr/>
        </p:nvSpPr>
        <p:spPr>
          <a:xfrm>
            <a:off x="625335" y="2559541"/>
            <a:ext cx="10941330" cy="830997"/>
          </a:xfrm>
          <a:prstGeom prst="rect">
            <a:avLst/>
          </a:prstGeom>
          <a:noFill/>
        </p:spPr>
        <p:txBody>
          <a:bodyPr wrap="square" rtlCol="0">
            <a:spAutoFit/>
          </a:bodyPr>
          <a:lstStyle/>
          <a:p>
            <a:pPr algn="ctr"/>
            <a:r>
              <a:rPr lang="en-GB" sz="2400"/>
              <a:t>Cybersecurity is </a:t>
            </a:r>
            <a:r>
              <a:rPr lang="en-GB" sz="2400">
                <a:latin typeface="Raleway" panose="020B0803030101060003" pitchFamily="34" charset="77"/>
              </a:rPr>
              <a:t>NOT</a:t>
            </a:r>
            <a:r>
              <a:rPr lang="en-GB" sz="2400"/>
              <a:t> just the techy departments responsibility,</a:t>
            </a:r>
          </a:p>
          <a:p>
            <a:pPr algn="ctr"/>
            <a:r>
              <a:rPr lang="en-GB" sz="2400"/>
              <a:t>Because Cybersecurity is </a:t>
            </a:r>
            <a:r>
              <a:rPr lang="en-GB" sz="2400">
                <a:latin typeface="Raleway" panose="020B0803030101060003" pitchFamily="34" charset="77"/>
              </a:rPr>
              <a:t>NOT</a:t>
            </a:r>
            <a:r>
              <a:rPr lang="en-GB" sz="2400"/>
              <a:t> just technical.</a:t>
            </a:r>
          </a:p>
        </p:txBody>
      </p:sp>
      <p:sp>
        <p:nvSpPr>
          <p:cNvPr id="3" name="TextBox 2">
            <a:extLst>
              <a:ext uri="{FF2B5EF4-FFF2-40B4-BE49-F238E27FC236}">
                <a16:creationId xmlns:a16="http://schemas.microsoft.com/office/drawing/2014/main" id="{8E49A5A7-C722-91D0-9055-A0E30CC85A90}"/>
              </a:ext>
            </a:extLst>
          </p:cNvPr>
          <p:cNvSpPr txBox="1"/>
          <p:nvPr/>
        </p:nvSpPr>
        <p:spPr>
          <a:xfrm>
            <a:off x="1" y="4107596"/>
            <a:ext cx="12192000" cy="830997"/>
          </a:xfrm>
          <a:prstGeom prst="rect">
            <a:avLst/>
          </a:prstGeom>
          <a:noFill/>
        </p:spPr>
        <p:txBody>
          <a:bodyPr wrap="square" rtlCol="0">
            <a:spAutoFit/>
          </a:bodyPr>
          <a:lstStyle/>
          <a:p>
            <a:pPr algn="ctr"/>
            <a:r>
              <a:rPr lang="en-GB" sz="2400" dirty="0"/>
              <a:t>Today is about understanding security is a responsibility that belongs to </a:t>
            </a:r>
            <a:r>
              <a:rPr lang="en-GB" sz="2400" dirty="0">
                <a:latin typeface="Raleway" panose="020B0803030101060003" pitchFamily="34" charset="77"/>
              </a:rPr>
              <a:t>everyone</a:t>
            </a:r>
            <a:r>
              <a:rPr lang="en-GB" sz="2400" dirty="0"/>
              <a:t> </a:t>
            </a:r>
          </a:p>
          <a:p>
            <a:pPr algn="ctr"/>
            <a:r>
              <a:rPr lang="en-GB" sz="2400" dirty="0"/>
              <a:t>So…</a:t>
            </a:r>
          </a:p>
        </p:txBody>
      </p:sp>
    </p:spTree>
    <p:extLst>
      <p:ext uri="{BB962C8B-B14F-4D97-AF65-F5344CB8AC3E}">
        <p14:creationId xmlns:p14="http://schemas.microsoft.com/office/powerpoint/2010/main" val="34740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6330FF10-F2CC-40B8-8B5F-813EF186DC14}"/>
              </a:ext>
            </a:extLst>
          </p:cNvPr>
          <p:cNvSpPr txBox="1"/>
          <p:nvPr/>
        </p:nvSpPr>
        <p:spPr>
          <a:xfrm>
            <a:off x="700601" y="398175"/>
            <a:ext cx="10533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Ransomware</a:t>
            </a:r>
            <a:endParaRPr lang="en-GB">
              <a:latin typeface="Raleway" panose="020B0803030101060003" pitchFamily="34" charset="77"/>
            </a:endParaRPr>
          </a:p>
        </p:txBody>
      </p:sp>
      <p:pic>
        <p:nvPicPr>
          <p:cNvPr id="8" name="Picture 2" descr="Garmin Pays Up to Evil Corp After Ransomware Attack — Reports | Threatpost">
            <a:extLst>
              <a:ext uri="{FF2B5EF4-FFF2-40B4-BE49-F238E27FC236}">
                <a16:creationId xmlns:a16="http://schemas.microsoft.com/office/drawing/2014/main" id="{E39BFB9B-42A4-4A4E-94B9-5D05DA1C0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174" y="3861373"/>
            <a:ext cx="4599058" cy="2943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0F807B-A44D-D28F-AA90-328DCDF46C87}"/>
              </a:ext>
            </a:extLst>
          </p:cNvPr>
          <p:cNvSpPr txBox="1"/>
          <p:nvPr/>
        </p:nvSpPr>
        <p:spPr>
          <a:xfrm>
            <a:off x="838037" y="2572047"/>
            <a:ext cx="6255317" cy="3621504"/>
          </a:xfrm>
          <a:prstGeom prst="rect">
            <a:avLst/>
          </a:prstGeom>
          <a:noFill/>
        </p:spPr>
        <p:txBody>
          <a:bodyPr wrap="square" lIns="91440" tIns="45720" rIns="91440" bIns="45720" rtlCol="0" anchor="t">
            <a:spAutoFit/>
          </a:bodyPr>
          <a:lstStyle/>
          <a:p>
            <a:pPr marL="457200" indent="-457200">
              <a:spcAft>
                <a:spcPts val="1000"/>
              </a:spcAft>
              <a:buFont typeface="Arial" panose="020B0604020202020204" pitchFamily="34" charset="0"/>
              <a:buChar char="•"/>
            </a:pPr>
            <a:r>
              <a:rPr lang="en-GB" sz="2800"/>
              <a:t>A threat that encrypts all files on a device until a ransom is paid!</a:t>
            </a:r>
          </a:p>
          <a:p>
            <a:pPr marL="457200" indent="-457200">
              <a:spcAft>
                <a:spcPts val="1000"/>
              </a:spcAft>
              <a:buFont typeface="Arial" panose="020B0604020202020204" pitchFamily="34" charset="0"/>
              <a:buChar char="•"/>
            </a:pPr>
            <a:endParaRPr lang="en-GB" sz="2800">
              <a:cs typeface="Arial"/>
            </a:endParaRPr>
          </a:p>
          <a:p>
            <a:pPr marL="457200" indent="-457200">
              <a:spcAft>
                <a:spcPts val="1000"/>
              </a:spcAft>
              <a:buFont typeface="Arial" panose="020B0604020202020204" pitchFamily="34" charset="0"/>
              <a:buChar char="•"/>
            </a:pPr>
            <a:r>
              <a:rPr lang="en-GB" sz="2800"/>
              <a:t>The cost can be incredibly high</a:t>
            </a:r>
            <a:endParaRPr lang="en-GB" sz="2800">
              <a:cs typeface="Arial"/>
            </a:endParaRPr>
          </a:p>
          <a:p>
            <a:pPr marL="457200" indent="-457200">
              <a:spcAft>
                <a:spcPts val="1000"/>
              </a:spcAft>
              <a:buFont typeface="Arial" panose="020B0604020202020204" pitchFamily="34" charset="0"/>
              <a:buChar char="•"/>
            </a:pPr>
            <a:endParaRPr lang="en-GB" sz="2800"/>
          </a:p>
          <a:p>
            <a:pPr marL="457200" indent="-457200">
              <a:spcAft>
                <a:spcPts val="1000"/>
              </a:spcAft>
              <a:buFont typeface="Arial" panose="020B0604020202020204" pitchFamily="34" charset="0"/>
              <a:buChar char="•"/>
            </a:pPr>
            <a:r>
              <a:rPr lang="en-GB" sz="2800"/>
              <a:t>The police recommend to never pay ransoms</a:t>
            </a:r>
            <a:endParaRPr lang="en-GB" sz="2800">
              <a:cs typeface="Arial"/>
            </a:endParaRPr>
          </a:p>
        </p:txBody>
      </p:sp>
      <p:sp>
        <p:nvSpPr>
          <p:cNvPr id="6" name="TextBox 5">
            <a:extLst>
              <a:ext uri="{FF2B5EF4-FFF2-40B4-BE49-F238E27FC236}">
                <a16:creationId xmlns:a16="http://schemas.microsoft.com/office/drawing/2014/main" id="{348AB02A-AB53-45A4-A234-AE2F8D59DB6B}"/>
              </a:ext>
            </a:extLst>
          </p:cNvPr>
          <p:cNvSpPr txBox="1"/>
          <p:nvPr/>
        </p:nvSpPr>
        <p:spPr>
          <a:xfrm>
            <a:off x="838037" y="1661199"/>
            <a:ext cx="6255317" cy="954107"/>
          </a:xfrm>
          <a:prstGeom prst="rect">
            <a:avLst/>
          </a:prstGeom>
          <a:noFill/>
        </p:spPr>
        <p:txBody>
          <a:bodyPr wrap="square" lIns="91440" tIns="45720" rIns="91440" bIns="45720" rtlCol="0" anchor="t">
            <a:spAutoFit/>
          </a:bodyPr>
          <a:lstStyle/>
          <a:p>
            <a:pPr marL="457200" indent="-457200">
              <a:spcAft>
                <a:spcPts val="1000"/>
              </a:spcAft>
              <a:buFont typeface="Arial" panose="020B0604020202020204" pitchFamily="34" charset="0"/>
              <a:buChar char="•"/>
            </a:pPr>
            <a:r>
              <a:rPr lang="en-GB" sz="2800"/>
              <a:t>Have you heard of Ransomware?</a:t>
            </a:r>
          </a:p>
        </p:txBody>
      </p:sp>
    </p:spTree>
    <p:extLst>
      <p:ext uri="{BB962C8B-B14F-4D97-AF65-F5344CB8AC3E}">
        <p14:creationId xmlns:p14="http://schemas.microsoft.com/office/powerpoint/2010/main" val="16153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BE7F674-9C43-4C45-8AF7-DF332A2AD320}"/>
              </a:ext>
            </a:extLst>
          </p:cNvPr>
          <p:cNvSpPr txBox="1"/>
          <p:nvPr/>
        </p:nvSpPr>
        <p:spPr>
          <a:xfrm>
            <a:off x="700601" y="388015"/>
            <a:ext cx="1053345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Raleway" panose="020B0803030101060003" pitchFamily="34" charset="77"/>
                <a:cs typeface="Calibri Light"/>
              </a:rPr>
              <a:t>Ransomware – How it works</a:t>
            </a:r>
            <a:endParaRPr lang="en-GB" sz="1400">
              <a:latin typeface="Raleway" panose="020B0803030101060003" pitchFamily="34" charset="77"/>
            </a:endParaRPr>
          </a:p>
        </p:txBody>
      </p:sp>
      <p:sp>
        <p:nvSpPr>
          <p:cNvPr id="5" name="TextBox 4">
            <a:extLst>
              <a:ext uri="{FF2B5EF4-FFF2-40B4-BE49-F238E27FC236}">
                <a16:creationId xmlns:a16="http://schemas.microsoft.com/office/drawing/2014/main" id="{981C7CFD-7B81-493A-AFFE-5543374C0D98}"/>
              </a:ext>
            </a:extLst>
          </p:cNvPr>
          <p:cNvSpPr txBox="1"/>
          <p:nvPr/>
        </p:nvSpPr>
        <p:spPr>
          <a:xfrm>
            <a:off x="700601" y="1808068"/>
            <a:ext cx="10290861" cy="3416320"/>
          </a:xfrm>
          <a:prstGeom prst="rect">
            <a:avLst/>
          </a:prstGeom>
          <a:noFill/>
        </p:spPr>
        <p:txBody>
          <a:bodyPr wrap="square" rtlCol="0">
            <a:spAutoFit/>
          </a:bodyPr>
          <a:lstStyle/>
          <a:p>
            <a:r>
              <a:rPr lang="en-GB" sz="2400"/>
              <a:t>Ransomwares have different ways of working/infecting</a:t>
            </a:r>
          </a:p>
          <a:p>
            <a:endParaRPr lang="en-GB" sz="2400"/>
          </a:p>
          <a:p>
            <a:r>
              <a:rPr lang="en-GB" sz="2400"/>
              <a:t>In general – </a:t>
            </a:r>
          </a:p>
          <a:p>
            <a:pPr marL="1714500" lvl="3" indent="-342900">
              <a:buFont typeface="Arial" panose="020B0604020202020204" pitchFamily="34" charset="0"/>
              <a:buChar char="•"/>
            </a:pPr>
            <a:r>
              <a:rPr lang="en-GB" sz="2400"/>
              <a:t>When a link is clicked, the ransomware is activated/downloaded</a:t>
            </a:r>
          </a:p>
          <a:p>
            <a:pPr marL="1714500" lvl="3" indent="-342900">
              <a:buFont typeface="Arial" panose="020B0604020202020204" pitchFamily="34" charset="0"/>
              <a:buChar char="•"/>
            </a:pPr>
            <a:r>
              <a:rPr lang="en-GB" sz="2400"/>
              <a:t>Maps the network</a:t>
            </a:r>
          </a:p>
          <a:p>
            <a:pPr marL="1714500" lvl="3" indent="-342900">
              <a:buFont typeface="Arial" panose="020B0604020202020204" pitchFamily="34" charset="0"/>
              <a:buChar char="•"/>
            </a:pPr>
            <a:r>
              <a:rPr lang="en-GB" sz="2400"/>
              <a:t>Infects system and renders it unusable</a:t>
            </a:r>
          </a:p>
          <a:p>
            <a:pPr marL="1714500" lvl="3" indent="-342900">
              <a:buFont typeface="Arial" panose="020B0604020202020204" pitchFamily="34" charset="0"/>
              <a:buChar char="•"/>
            </a:pPr>
            <a:r>
              <a:rPr lang="en-GB" sz="2400"/>
              <a:t>Access to data not possible as it is encrypted</a:t>
            </a:r>
          </a:p>
          <a:p>
            <a:pPr marL="1714500" lvl="3" indent="-342900">
              <a:buFont typeface="Arial" panose="020B0604020202020204" pitchFamily="34" charset="0"/>
              <a:buChar char="•"/>
            </a:pPr>
            <a:r>
              <a:rPr lang="en-GB" sz="2400"/>
              <a:t>Ask for ransom</a:t>
            </a:r>
          </a:p>
        </p:txBody>
      </p:sp>
      <p:sp>
        <p:nvSpPr>
          <p:cNvPr id="7" name="TextBox 6">
            <a:extLst>
              <a:ext uri="{FF2B5EF4-FFF2-40B4-BE49-F238E27FC236}">
                <a16:creationId xmlns:a16="http://schemas.microsoft.com/office/drawing/2014/main" id="{2B9BF006-41E9-4A6A-844C-C2BC2B35AB9E}"/>
              </a:ext>
            </a:extLst>
          </p:cNvPr>
          <p:cNvSpPr txBox="1"/>
          <p:nvPr/>
        </p:nvSpPr>
        <p:spPr>
          <a:xfrm>
            <a:off x="700601" y="5330049"/>
            <a:ext cx="6096000" cy="492122"/>
          </a:xfrm>
          <a:prstGeom prst="rect">
            <a:avLst/>
          </a:prstGeom>
          <a:noFill/>
        </p:spPr>
        <p:txBody>
          <a:bodyPr wrap="square">
            <a:spAutoFit/>
          </a:bodyPr>
          <a:lstStyle/>
          <a:p>
            <a:pPr>
              <a:lnSpc>
                <a:spcPct val="115000"/>
              </a:lnSpc>
              <a:spcAft>
                <a:spcPts val="1000"/>
              </a:spcAft>
            </a:pPr>
            <a:r>
              <a:rPr lang="en-GB" sz="2400">
                <a:effectLst/>
                <a:latin typeface="Calibri" panose="020F0502020204030204" pitchFamily="34" charset="0"/>
                <a:ea typeface="Times New Roman" panose="02020603050405020304" pitchFamily="18" charset="0"/>
                <a:cs typeface="Calibri" panose="020F0502020204030204" pitchFamily="34" charset="0"/>
              </a:rPr>
              <a:t>Advanced ransomware – Exfiltrates you data.</a:t>
            </a:r>
          </a:p>
        </p:txBody>
      </p:sp>
    </p:spTree>
    <p:extLst>
      <p:ext uri="{BB962C8B-B14F-4D97-AF65-F5344CB8AC3E}">
        <p14:creationId xmlns:p14="http://schemas.microsoft.com/office/powerpoint/2010/main" val="738996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70BB0BDF-4AB0-4937-8AB3-3A721E4526ED}"/>
              </a:ext>
            </a:extLst>
          </p:cNvPr>
          <p:cNvSpPr txBox="1"/>
          <p:nvPr/>
        </p:nvSpPr>
        <p:spPr>
          <a:xfrm>
            <a:off x="700601" y="388015"/>
            <a:ext cx="10533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Raleway" panose="020B0803030101060003" pitchFamily="34" charset="77"/>
                <a:cs typeface="Calibri Light"/>
              </a:rPr>
              <a:t>Ransomware - Protection</a:t>
            </a:r>
            <a:endParaRPr lang="en-GB">
              <a:latin typeface="Raleway" panose="020B0803030101060003" pitchFamily="34" charset="77"/>
            </a:endParaRPr>
          </a:p>
        </p:txBody>
      </p:sp>
      <p:sp>
        <p:nvSpPr>
          <p:cNvPr id="5" name="TextBox 4">
            <a:extLst>
              <a:ext uri="{FF2B5EF4-FFF2-40B4-BE49-F238E27FC236}">
                <a16:creationId xmlns:a16="http://schemas.microsoft.com/office/drawing/2014/main" id="{DF45D1A2-F802-4642-8DDF-B65A41435B23}"/>
              </a:ext>
            </a:extLst>
          </p:cNvPr>
          <p:cNvSpPr txBox="1"/>
          <p:nvPr/>
        </p:nvSpPr>
        <p:spPr>
          <a:xfrm>
            <a:off x="596561" y="2383538"/>
            <a:ext cx="10694075" cy="3128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15000"/>
              </a:lnSpc>
              <a:spcAft>
                <a:spcPts val="1000"/>
              </a:spcAft>
              <a:buFont typeface="Arial" panose="020B0604020202020204" pitchFamily="34" charset="0"/>
              <a:buChar char="•"/>
            </a:pPr>
            <a:r>
              <a:rPr lang="en-GB" sz="2400">
                <a:effectLst/>
                <a:latin typeface="Calibri" panose="020F0502020204030204" pitchFamily="34" charset="0"/>
                <a:ea typeface="Times New Roman" panose="02020603050405020304" pitchFamily="18" charset="0"/>
                <a:cs typeface="Calibri" panose="020F0502020204030204" pitchFamily="34" charset="0"/>
              </a:rPr>
              <a:t>Keeping Operating Systems and apps up to date</a:t>
            </a:r>
          </a:p>
          <a:p>
            <a:pPr marL="342900" indent="-342900">
              <a:lnSpc>
                <a:spcPct val="115000"/>
              </a:lnSpc>
              <a:spcAft>
                <a:spcPts val="1000"/>
              </a:spcAft>
              <a:buFont typeface="Arial" panose="020B0604020202020204" pitchFamily="34" charset="0"/>
              <a:buChar char="•"/>
            </a:pPr>
            <a:r>
              <a:rPr lang="en-GB" sz="2400">
                <a:effectLst/>
                <a:latin typeface="Calibri" panose="020F0502020204030204" pitchFamily="34" charset="0"/>
                <a:ea typeface="Times New Roman" panose="02020603050405020304" pitchFamily="18" charset="0"/>
                <a:cs typeface="Calibri" panose="020F0502020204030204" pitchFamily="34" charset="0"/>
              </a:rPr>
              <a:t>Keeping Anti-Virus systems up to date</a:t>
            </a:r>
          </a:p>
          <a:p>
            <a:pPr marL="342900" indent="-342900">
              <a:lnSpc>
                <a:spcPct val="115000"/>
              </a:lnSpc>
              <a:spcAft>
                <a:spcPts val="1000"/>
              </a:spcAft>
              <a:buFont typeface="Arial" panose="020B0604020202020204" pitchFamily="34" charset="0"/>
              <a:buChar char="•"/>
            </a:pPr>
            <a:r>
              <a:rPr lang="en-GB" sz="2400">
                <a:effectLst/>
                <a:latin typeface="Calibri" panose="020F0502020204030204" pitchFamily="34" charset="0"/>
                <a:ea typeface="Times New Roman" panose="02020603050405020304" pitchFamily="18" charset="0"/>
                <a:cs typeface="Calibri" panose="020F0502020204030204" pitchFamily="34" charset="0"/>
              </a:rPr>
              <a:t>Do not click on random links/files you are not expecting or know what they are</a:t>
            </a:r>
          </a:p>
          <a:p>
            <a:pPr marL="342900" indent="-342900">
              <a:lnSpc>
                <a:spcPct val="115000"/>
              </a:lnSpc>
              <a:spcAft>
                <a:spcPts val="1000"/>
              </a:spcAft>
              <a:buFont typeface="Arial" panose="020B0604020202020204" pitchFamily="34" charset="0"/>
              <a:buChar char="•"/>
            </a:pPr>
            <a:r>
              <a:rPr lang="en-GB" sz="2400">
                <a:effectLst/>
                <a:latin typeface="Calibri" panose="020F0502020204030204" pitchFamily="34" charset="0"/>
                <a:ea typeface="Times New Roman" panose="02020603050405020304" pitchFamily="18" charset="0"/>
                <a:cs typeface="Calibri" panose="020F0502020204030204" pitchFamily="34" charset="0"/>
              </a:rPr>
              <a:t>Data should be backed up to a device/cloud that is not connected to your network to prevent the backup from being infected.</a:t>
            </a:r>
          </a:p>
          <a:p>
            <a:pPr marL="342900" indent="-342900">
              <a:lnSpc>
                <a:spcPct val="115000"/>
              </a:lnSpc>
              <a:spcAft>
                <a:spcPts val="1000"/>
              </a:spcAft>
              <a:buFont typeface="Arial" panose="020B0604020202020204" pitchFamily="34" charset="0"/>
              <a:buChar char="•"/>
            </a:pPr>
            <a:r>
              <a:rPr lang="en-GB" sz="2400">
                <a:effectLst/>
                <a:latin typeface="Calibri" panose="020F0502020204030204" pitchFamily="34" charset="0"/>
                <a:ea typeface="Times New Roman" panose="02020603050405020304" pitchFamily="18" charset="0"/>
                <a:cs typeface="Calibri" panose="020F0502020204030204" pitchFamily="34" charset="0"/>
              </a:rPr>
              <a:t>Data should be held in an encrypted form</a:t>
            </a:r>
          </a:p>
        </p:txBody>
      </p:sp>
      <p:sp>
        <p:nvSpPr>
          <p:cNvPr id="3" name="TextBox 2">
            <a:extLst>
              <a:ext uri="{FF2B5EF4-FFF2-40B4-BE49-F238E27FC236}">
                <a16:creationId xmlns:a16="http://schemas.microsoft.com/office/drawing/2014/main" id="{C8E79ACC-6FCC-9B8A-EAFA-A75F8370D67F}"/>
              </a:ext>
            </a:extLst>
          </p:cNvPr>
          <p:cNvSpPr txBox="1"/>
          <p:nvPr/>
        </p:nvSpPr>
        <p:spPr>
          <a:xfrm>
            <a:off x="749665" y="1368300"/>
            <a:ext cx="5080237" cy="646331"/>
          </a:xfrm>
          <a:prstGeom prst="rect">
            <a:avLst/>
          </a:prstGeom>
          <a:noFill/>
        </p:spPr>
        <p:txBody>
          <a:bodyPr wrap="none" rtlCol="0">
            <a:spAutoFit/>
          </a:bodyPr>
          <a:lstStyle/>
          <a:p>
            <a:r>
              <a:rPr lang="en-US" sz="3600">
                <a:latin typeface="Raleway" panose="020B0803030101060003" pitchFamily="34" charset="77"/>
              </a:rPr>
              <a:t>What can we do? A lot.</a:t>
            </a:r>
          </a:p>
        </p:txBody>
      </p:sp>
      <p:pic>
        <p:nvPicPr>
          <p:cNvPr id="2050" name="Picture 2">
            <a:extLst>
              <a:ext uri="{FF2B5EF4-FFF2-40B4-BE49-F238E27FC236}">
                <a16:creationId xmlns:a16="http://schemas.microsoft.com/office/drawing/2014/main" id="{F46F3B44-DD71-4A4A-9D94-0A48DFF8B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425" y="1490898"/>
            <a:ext cx="3304897" cy="193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0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B29948E1-D8E6-45AF-BABC-E91433142F1B}"/>
              </a:ext>
            </a:extLst>
          </p:cNvPr>
          <p:cNvSpPr txBox="1"/>
          <p:nvPr/>
        </p:nvSpPr>
        <p:spPr>
          <a:xfrm>
            <a:off x="733836" y="555966"/>
            <a:ext cx="9641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latin typeface="Raleway" panose="020B0803030101060003" pitchFamily="34" charset="77"/>
              </a:rPr>
              <a:t>What you should now know</a:t>
            </a:r>
            <a:endParaRPr lang="en-GB" dirty="0">
              <a:latin typeface="Raleway" panose="020B0803030101060003" pitchFamily="34" charset="77"/>
            </a:endParaRPr>
          </a:p>
        </p:txBody>
      </p:sp>
      <p:sp>
        <p:nvSpPr>
          <p:cNvPr id="5" name="TextBox 4">
            <a:extLst>
              <a:ext uri="{FF2B5EF4-FFF2-40B4-BE49-F238E27FC236}">
                <a16:creationId xmlns:a16="http://schemas.microsoft.com/office/drawing/2014/main" id="{EBAF273A-0FFD-491A-A9FC-8D943EBAF1D9}"/>
              </a:ext>
            </a:extLst>
          </p:cNvPr>
          <p:cNvSpPr txBox="1"/>
          <p:nvPr/>
        </p:nvSpPr>
        <p:spPr>
          <a:xfrm>
            <a:off x="733836" y="1977585"/>
            <a:ext cx="10761478" cy="3534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15000"/>
              </a:lnSpc>
              <a:spcAft>
                <a:spcPts val="1000"/>
              </a:spcAft>
              <a:buFont typeface="Arial" panose="020B0604020202020204" pitchFamily="34" charset="0"/>
              <a:buChar char="•"/>
            </a:pPr>
            <a:r>
              <a:rPr lang="en-GB" sz="2800"/>
              <a:t>What ransomware is</a:t>
            </a:r>
          </a:p>
          <a:p>
            <a:pPr marL="457200" indent="-457200">
              <a:lnSpc>
                <a:spcPct val="115000"/>
              </a:lnSpc>
              <a:spcAft>
                <a:spcPts val="1000"/>
              </a:spcAft>
              <a:buFont typeface="Arial" panose="020B0604020202020204" pitchFamily="34" charset="0"/>
              <a:buChar char="•"/>
            </a:pPr>
            <a:r>
              <a:rPr lang="en-GB" sz="2800"/>
              <a:t>How it affects your system</a:t>
            </a:r>
          </a:p>
          <a:p>
            <a:pPr marL="457200" indent="-457200">
              <a:lnSpc>
                <a:spcPct val="115000"/>
              </a:lnSpc>
              <a:spcAft>
                <a:spcPts val="1000"/>
              </a:spcAft>
              <a:buFont typeface="Arial" panose="020B0604020202020204" pitchFamily="34" charset="0"/>
              <a:buChar char="•"/>
            </a:pPr>
            <a:r>
              <a:rPr lang="en-GB" sz="2800"/>
              <a:t>The implications of getting ransomware on your system</a:t>
            </a:r>
          </a:p>
          <a:p>
            <a:pPr marL="914400" lvl="1" indent="-457200">
              <a:lnSpc>
                <a:spcPct val="115000"/>
              </a:lnSpc>
              <a:spcAft>
                <a:spcPts val="1000"/>
              </a:spcAft>
              <a:buFont typeface="Arial" panose="020B0604020202020204" pitchFamily="34" charset="0"/>
              <a:buChar char="•"/>
            </a:pPr>
            <a:r>
              <a:rPr lang="en-GB" sz="2800"/>
              <a:t>Not just financial repercussions but also reputational damage</a:t>
            </a:r>
          </a:p>
          <a:p>
            <a:pPr marL="457200" indent="-457200">
              <a:lnSpc>
                <a:spcPct val="115000"/>
              </a:lnSpc>
              <a:spcAft>
                <a:spcPts val="1000"/>
              </a:spcAft>
              <a:buFont typeface="Arial" panose="020B0604020202020204" pitchFamily="34" charset="0"/>
              <a:buChar char="•"/>
            </a:pPr>
            <a:r>
              <a:rPr lang="en-GB" sz="2800"/>
              <a:t>Protecting yourself from ransomware – Simple and easy.</a:t>
            </a:r>
          </a:p>
        </p:txBody>
      </p:sp>
    </p:spTree>
    <p:extLst>
      <p:ext uri="{BB962C8B-B14F-4D97-AF65-F5344CB8AC3E}">
        <p14:creationId xmlns:p14="http://schemas.microsoft.com/office/powerpoint/2010/main" val="318585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EFEA0-D5A8-4D2E-B554-E4E03B3FC827}"/>
              </a:ext>
            </a:extLst>
          </p:cNvPr>
          <p:cNvSpPr/>
          <p:nvPr/>
        </p:nvSpPr>
        <p:spPr>
          <a:xfrm>
            <a:off x="669198" y="3013501"/>
            <a:ext cx="10921580" cy="830997"/>
          </a:xfrm>
          <a:prstGeom prst="rect">
            <a:avLst/>
          </a:prstGeom>
          <a:noFill/>
        </p:spPr>
        <p:txBody>
          <a:bodyPr wrap="none" lIns="91440" tIns="45720" rIns="91440" bIns="45720">
            <a:spAutoFit/>
          </a:bodyPr>
          <a:lstStyle/>
          <a:p>
            <a:pPr algn="ctr"/>
            <a:r>
              <a:rPr lang="en-GB" sz="4800" b="1" cap="none" spc="0" dirty="0">
                <a:ln w="9525">
                  <a:solidFill>
                    <a:schemeClr val="bg1"/>
                  </a:solidFill>
                  <a:prstDash val="solid"/>
                </a:ln>
                <a:effectLst>
                  <a:outerShdw blurRad="12700" dist="38100" dir="2700000" algn="tl" rotWithShape="0">
                    <a:schemeClr val="accent5">
                      <a:lumMod val="60000"/>
                      <a:lumOff val="40000"/>
                    </a:schemeClr>
                  </a:outerShdw>
                </a:effectLst>
              </a:rPr>
              <a:t>Security is EVERYONE’S responsibility</a:t>
            </a:r>
          </a:p>
        </p:txBody>
      </p:sp>
    </p:spTree>
    <p:extLst>
      <p:ext uri="{BB962C8B-B14F-4D97-AF65-F5344CB8AC3E}">
        <p14:creationId xmlns:p14="http://schemas.microsoft.com/office/powerpoint/2010/main" val="410078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Google Shape;138;p4">
            <a:extLst>
              <a:ext uri="{FF2B5EF4-FFF2-40B4-BE49-F238E27FC236}">
                <a16:creationId xmlns:a16="http://schemas.microsoft.com/office/drawing/2014/main" id="{946D9037-1065-4830-901D-641DD8D006D9}"/>
              </a:ext>
            </a:extLst>
          </p:cNvPr>
          <p:cNvSpPr txBox="1"/>
          <p:nvPr/>
        </p:nvSpPr>
        <p:spPr>
          <a:xfrm>
            <a:off x="402640" y="227396"/>
            <a:ext cx="6708279"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4000">
                <a:solidFill>
                  <a:schemeClr val="lt1"/>
                </a:solidFill>
                <a:latin typeface="Raleway" panose="020B0803030101060003" pitchFamily="34" charset="77"/>
                <a:ea typeface="Calibri"/>
                <a:cs typeface="Calibri"/>
                <a:sym typeface="Calibri"/>
              </a:rPr>
              <a:t>What is Cyber Security?</a:t>
            </a:r>
            <a:endParaRPr sz="4000" b="0" i="0" u="none" strike="noStrike" cap="none">
              <a:solidFill>
                <a:schemeClr val="lt1"/>
              </a:solidFill>
              <a:latin typeface="Raleway" panose="020B0803030101060003" pitchFamily="34" charset="77"/>
              <a:ea typeface="Calibri"/>
              <a:cs typeface="Calibri"/>
              <a:sym typeface="Calibri"/>
            </a:endParaRPr>
          </a:p>
        </p:txBody>
      </p:sp>
      <p:sp>
        <p:nvSpPr>
          <p:cNvPr id="9" name="TextBox 8">
            <a:extLst>
              <a:ext uri="{FF2B5EF4-FFF2-40B4-BE49-F238E27FC236}">
                <a16:creationId xmlns:a16="http://schemas.microsoft.com/office/drawing/2014/main" id="{61940B8A-2867-40EC-9EC4-7A7739B15A07}"/>
              </a:ext>
            </a:extLst>
          </p:cNvPr>
          <p:cNvSpPr txBox="1"/>
          <p:nvPr/>
        </p:nvSpPr>
        <p:spPr>
          <a:xfrm>
            <a:off x="49844" y="1699408"/>
            <a:ext cx="7622305"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a:t>System vulnerability</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Back Ups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Passwords</a:t>
            </a:r>
          </a:p>
          <a:p>
            <a:endParaRPr lang="en-GB" sz="2800" dirty="0"/>
          </a:p>
          <a:p>
            <a:pPr marL="285750" indent="-285750">
              <a:buFont typeface="Arial" panose="020B0604020202020204" pitchFamily="34" charset="0"/>
              <a:buChar char="•"/>
            </a:pPr>
            <a:r>
              <a:rPr lang="en-GB" sz="2800" dirty="0"/>
              <a:t>OSINT</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Social Engineering</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Physical security</a:t>
            </a:r>
            <a:endParaRPr lang="en-GB" sz="2800" i="1" dirty="0"/>
          </a:p>
        </p:txBody>
      </p:sp>
      <p:pic>
        <p:nvPicPr>
          <p:cNvPr id="10" name="Picture 9">
            <a:extLst>
              <a:ext uri="{FF2B5EF4-FFF2-40B4-BE49-F238E27FC236}">
                <a16:creationId xmlns:a16="http://schemas.microsoft.com/office/drawing/2014/main" id="{EC37EC6F-E70C-4645-AF95-09D9F4FF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897" y="1038880"/>
            <a:ext cx="3655656" cy="2047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C37F6E4-E348-4406-9B09-F4B6E1C9B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004" y="1205218"/>
            <a:ext cx="3485932" cy="1958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8DD44654-F580-4516-B000-E6C1EE7EF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277" y="2490679"/>
            <a:ext cx="28575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8993EBD-218B-450A-8460-96D0EA155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804" y="4126820"/>
            <a:ext cx="3336345" cy="2499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91055004-C0A5-444C-A736-7FB0D89C7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7324" y="4170780"/>
            <a:ext cx="3770785" cy="2455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0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9" name="TextBox 8">
            <a:extLst>
              <a:ext uri="{FF2B5EF4-FFF2-40B4-BE49-F238E27FC236}">
                <a16:creationId xmlns:a16="http://schemas.microsoft.com/office/drawing/2014/main" id="{A8EC3D21-3225-4C5E-9506-9EAE9FFD2BE9}"/>
              </a:ext>
            </a:extLst>
          </p:cNvPr>
          <p:cNvSpPr txBox="1"/>
          <p:nvPr/>
        </p:nvSpPr>
        <p:spPr>
          <a:xfrm>
            <a:off x="3741716" y="1760239"/>
            <a:ext cx="706246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a:solidFill>
                  <a:schemeClr val="bg1"/>
                </a:solidFill>
                <a:latin typeface="Raleway" panose="020B0803030101060003" pitchFamily="34" charset="77"/>
                <a:cs typeface="Calibri Light"/>
              </a:rPr>
              <a:t>It’s not always technical…</a:t>
            </a:r>
            <a:endParaRPr lang="en-GB" b="1">
              <a:solidFill>
                <a:schemeClr val="bg1"/>
              </a:solidFill>
              <a:latin typeface="Raleway" panose="020B0803030101060003" pitchFamily="34" charset="77"/>
            </a:endParaRPr>
          </a:p>
        </p:txBody>
      </p:sp>
      <p:pic>
        <p:nvPicPr>
          <p:cNvPr id="10" name="Picture 9">
            <a:extLst>
              <a:ext uri="{FF2B5EF4-FFF2-40B4-BE49-F238E27FC236}">
                <a16:creationId xmlns:a16="http://schemas.microsoft.com/office/drawing/2014/main" id="{6AE0E80A-0A8E-4CBB-8315-56FCAB2E4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93354" y="3548936"/>
            <a:ext cx="4545670" cy="2963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Icon&#10;&#10;Description automatically generated">
            <a:extLst>
              <a:ext uri="{FF2B5EF4-FFF2-40B4-BE49-F238E27FC236}">
                <a16:creationId xmlns:a16="http://schemas.microsoft.com/office/drawing/2014/main" id="{C69A6480-A140-EEB7-EA78-3A14FB8EC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16" y="889567"/>
            <a:ext cx="4235106" cy="3597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444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AutoShape 2" descr="Tenovus Cancer Care">
            <a:extLst>
              <a:ext uri="{FF2B5EF4-FFF2-40B4-BE49-F238E27FC236}">
                <a16:creationId xmlns:a16="http://schemas.microsoft.com/office/drawing/2014/main" id="{AB600263-9578-4AA6-9707-8EEB56AF9108}"/>
              </a:ext>
            </a:extLst>
          </p:cNvPr>
          <p:cNvSpPr>
            <a:spLocks noChangeAspect="1" noChangeArrowheads="1"/>
          </p:cNvSpPr>
          <p:nvPr/>
        </p:nvSpPr>
        <p:spPr bwMode="auto">
          <a:xfrm>
            <a:off x="5943599" y="3276599"/>
            <a:ext cx="2299511" cy="2299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CB90F34C-EEBA-4D9A-8203-12224B3A141A}"/>
              </a:ext>
            </a:extLst>
          </p:cNvPr>
          <p:cNvSpPr txBox="1"/>
          <p:nvPr/>
        </p:nvSpPr>
        <p:spPr>
          <a:xfrm>
            <a:off x="2715206" y="409974"/>
            <a:ext cx="6456783" cy="830997"/>
          </a:xfrm>
          <a:prstGeom prst="rect">
            <a:avLst/>
          </a:prstGeom>
          <a:noFill/>
        </p:spPr>
        <p:txBody>
          <a:bodyPr wrap="square" rtlCol="0">
            <a:spAutoFit/>
          </a:bodyPr>
          <a:lstStyle/>
          <a:p>
            <a:pPr algn="ctr"/>
            <a:r>
              <a:rPr lang="en-GB" sz="4800">
                <a:solidFill>
                  <a:schemeClr val="bg1"/>
                </a:solidFill>
                <a:latin typeface="Raleway" panose="020B0803030101060003" pitchFamily="34" charset="77"/>
              </a:rPr>
              <a:t>Social Engineering</a:t>
            </a:r>
          </a:p>
        </p:txBody>
      </p:sp>
      <p:sp>
        <p:nvSpPr>
          <p:cNvPr id="12" name="TextBox 11">
            <a:extLst>
              <a:ext uri="{FF2B5EF4-FFF2-40B4-BE49-F238E27FC236}">
                <a16:creationId xmlns:a16="http://schemas.microsoft.com/office/drawing/2014/main" id="{BA53E4B8-1EC8-468C-BF5A-841E03A62747}"/>
              </a:ext>
            </a:extLst>
          </p:cNvPr>
          <p:cNvSpPr txBox="1"/>
          <p:nvPr/>
        </p:nvSpPr>
        <p:spPr>
          <a:xfrm>
            <a:off x="15549" y="59081"/>
            <a:ext cx="5399314" cy="369332"/>
          </a:xfrm>
          <a:prstGeom prst="rect">
            <a:avLst/>
          </a:prstGeom>
          <a:noFill/>
        </p:spPr>
        <p:txBody>
          <a:bodyPr wrap="square" rtlCol="0">
            <a:spAutoFit/>
          </a:bodyPr>
          <a:lstStyle/>
          <a:p>
            <a:r>
              <a:rPr lang="en-GB">
                <a:hlinkClick r:id="rId5"/>
              </a:rPr>
              <a:t>https://www.youtube.com/watch?v=opRMrEfAIiI</a:t>
            </a:r>
            <a:r>
              <a:rPr lang="en-GB"/>
              <a:t> </a:t>
            </a:r>
          </a:p>
        </p:txBody>
      </p:sp>
      <p:pic>
        <p:nvPicPr>
          <p:cNvPr id="4" name="[BTCLOD.COM] What is Your Password_-720p60">
            <a:hlinkClick r:id="" action="ppaction://media"/>
            <a:extLst>
              <a:ext uri="{FF2B5EF4-FFF2-40B4-BE49-F238E27FC236}">
                <a16:creationId xmlns:a16="http://schemas.microsoft.com/office/drawing/2014/main" id="{D5790FE8-A186-490A-843C-2FB8095998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5206" y="1648979"/>
            <a:ext cx="7043139" cy="3961766"/>
          </a:xfrm>
          <a:custGeom>
            <a:avLst/>
            <a:gdLst>
              <a:gd name="connsiteX0" fmla="*/ 0 w 7043139"/>
              <a:gd name="connsiteY0" fmla="*/ 0 h 3961766"/>
              <a:gd name="connsiteX1" fmla="*/ 569854 w 7043139"/>
              <a:gd name="connsiteY1" fmla="*/ 0 h 3961766"/>
              <a:gd name="connsiteX2" fmla="*/ 1280571 w 7043139"/>
              <a:gd name="connsiteY2" fmla="*/ 0 h 3961766"/>
              <a:gd name="connsiteX3" fmla="*/ 1779993 w 7043139"/>
              <a:gd name="connsiteY3" fmla="*/ 0 h 3961766"/>
              <a:gd name="connsiteX4" fmla="*/ 2420279 w 7043139"/>
              <a:gd name="connsiteY4" fmla="*/ 0 h 3961766"/>
              <a:gd name="connsiteX5" fmla="*/ 3130995 w 7043139"/>
              <a:gd name="connsiteY5" fmla="*/ 0 h 3961766"/>
              <a:gd name="connsiteX6" fmla="*/ 3559987 w 7043139"/>
              <a:gd name="connsiteY6" fmla="*/ 0 h 3961766"/>
              <a:gd name="connsiteX7" fmla="*/ 3988978 w 7043139"/>
              <a:gd name="connsiteY7" fmla="*/ 0 h 3961766"/>
              <a:gd name="connsiteX8" fmla="*/ 4770126 w 7043139"/>
              <a:gd name="connsiteY8" fmla="*/ 0 h 3961766"/>
              <a:gd name="connsiteX9" fmla="*/ 5410411 w 7043139"/>
              <a:gd name="connsiteY9" fmla="*/ 0 h 3961766"/>
              <a:gd name="connsiteX10" fmla="*/ 5839403 w 7043139"/>
              <a:gd name="connsiteY10" fmla="*/ 0 h 3961766"/>
              <a:gd name="connsiteX11" fmla="*/ 6479688 w 7043139"/>
              <a:gd name="connsiteY11" fmla="*/ 0 h 3961766"/>
              <a:gd name="connsiteX12" fmla="*/ 7043139 w 7043139"/>
              <a:gd name="connsiteY12" fmla="*/ 0 h 3961766"/>
              <a:gd name="connsiteX13" fmla="*/ 7043139 w 7043139"/>
              <a:gd name="connsiteY13" fmla="*/ 620677 h 3961766"/>
              <a:gd name="connsiteX14" fmla="*/ 7043139 w 7043139"/>
              <a:gd name="connsiteY14" fmla="*/ 1280971 h 3961766"/>
              <a:gd name="connsiteX15" fmla="*/ 7043139 w 7043139"/>
              <a:gd name="connsiteY15" fmla="*/ 1822412 h 3961766"/>
              <a:gd name="connsiteX16" fmla="*/ 7043139 w 7043139"/>
              <a:gd name="connsiteY16" fmla="*/ 2561942 h 3961766"/>
              <a:gd name="connsiteX17" fmla="*/ 7043139 w 7043139"/>
              <a:gd name="connsiteY17" fmla="*/ 3222236 h 3961766"/>
              <a:gd name="connsiteX18" fmla="*/ 7043139 w 7043139"/>
              <a:gd name="connsiteY18" fmla="*/ 3961766 h 3961766"/>
              <a:gd name="connsiteX19" fmla="*/ 6473285 w 7043139"/>
              <a:gd name="connsiteY19" fmla="*/ 3961766 h 3961766"/>
              <a:gd name="connsiteX20" fmla="*/ 5973862 w 7043139"/>
              <a:gd name="connsiteY20" fmla="*/ 3961766 h 3961766"/>
              <a:gd name="connsiteX21" fmla="*/ 5192714 w 7043139"/>
              <a:gd name="connsiteY21" fmla="*/ 3961766 h 3961766"/>
              <a:gd name="connsiteX22" fmla="*/ 4552429 w 7043139"/>
              <a:gd name="connsiteY22" fmla="*/ 3961766 h 3961766"/>
              <a:gd name="connsiteX23" fmla="*/ 4123438 w 7043139"/>
              <a:gd name="connsiteY23" fmla="*/ 3961766 h 3961766"/>
              <a:gd name="connsiteX24" fmla="*/ 3483152 w 7043139"/>
              <a:gd name="connsiteY24" fmla="*/ 3961766 h 3961766"/>
              <a:gd name="connsiteX25" fmla="*/ 2913298 w 7043139"/>
              <a:gd name="connsiteY25" fmla="*/ 3961766 h 3961766"/>
              <a:gd name="connsiteX26" fmla="*/ 2343444 w 7043139"/>
              <a:gd name="connsiteY26" fmla="*/ 3961766 h 3961766"/>
              <a:gd name="connsiteX27" fmla="*/ 1773590 w 7043139"/>
              <a:gd name="connsiteY27" fmla="*/ 3961766 h 3961766"/>
              <a:gd name="connsiteX28" fmla="*/ 1203736 w 7043139"/>
              <a:gd name="connsiteY28" fmla="*/ 3961766 h 3961766"/>
              <a:gd name="connsiteX29" fmla="*/ 0 w 7043139"/>
              <a:gd name="connsiteY29" fmla="*/ 3961766 h 3961766"/>
              <a:gd name="connsiteX30" fmla="*/ 0 w 7043139"/>
              <a:gd name="connsiteY30" fmla="*/ 3301472 h 3961766"/>
              <a:gd name="connsiteX31" fmla="*/ 0 w 7043139"/>
              <a:gd name="connsiteY31" fmla="*/ 2760030 h 3961766"/>
              <a:gd name="connsiteX32" fmla="*/ 0 w 7043139"/>
              <a:gd name="connsiteY32" fmla="*/ 2139354 h 3961766"/>
              <a:gd name="connsiteX33" fmla="*/ 0 w 7043139"/>
              <a:gd name="connsiteY33" fmla="*/ 1439442 h 3961766"/>
              <a:gd name="connsiteX34" fmla="*/ 0 w 7043139"/>
              <a:gd name="connsiteY34" fmla="*/ 699912 h 3961766"/>
              <a:gd name="connsiteX35" fmla="*/ 0 w 7043139"/>
              <a:gd name="connsiteY35" fmla="*/ 0 h 396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43139" h="3961766" fill="none" extrusionOk="0">
                <a:moveTo>
                  <a:pt x="0" y="0"/>
                </a:moveTo>
                <a:cubicBezTo>
                  <a:pt x="169855" y="5240"/>
                  <a:pt x="361298" y="-7131"/>
                  <a:pt x="569854" y="0"/>
                </a:cubicBezTo>
                <a:cubicBezTo>
                  <a:pt x="778410" y="7131"/>
                  <a:pt x="1134217" y="12156"/>
                  <a:pt x="1280571" y="0"/>
                </a:cubicBezTo>
                <a:cubicBezTo>
                  <a:pt x="1426925" y="-12156"/>
                  <a:pt x="1561544" y="-3074"/>
                  <a:pt x="1779993" y="0"/>
                </a:cubicBezTo>
                <a:cubicBezTo>
                  <a:pt x="1998442" y="3074"/>
                  <a:pt x="2183029" y="-21324"/>
                  <a:pt x="2420279" y="0"/>
                </a:cubicBezTo>
                <a:cubicBezTo>
                  <a:pt x="2657529" y="21324"/>
                  <a:pt x="2854615" y="-28505"/>
                  <a:pt x="3130995" y="0"/>
                </a:cubicBezTo>
                <a:cubicBezTo>
                  <a:pt x="3407375" y="28505"/>
                  <a:pt x="3403717" y="-11725"/>
                  <a:pt x="3559987" y="0"/>
                </a:cubicBezTo>
                <a:cubicBezTo>
                  <a:pt x="3716257" y="11725"/>
                  <a:pt x="3854800" y="-4255"/>
                  <a:pt x="3988978" y="0"/>
                </a:cubicBezTo>
                <a:cubicBezTo>
                  <a:pt x="4123156" y="4255"/>
                  <a:pt x="4519434" y="16933"/>
                  <a:pt x="4770126" y="0"/>
                </a:cubicBezTo>
                <a:cubicBezTo>
                  <a:pt x="5020818" y="-16933"/>
                  <a:pt x="5244477" y="20078"/>
                  <a:pt x="5410411" y="0"/>
                </a:cubicBezTo>
                <a:cubicBezTo>
                  <a:pt x="5576346" y="-20078"/>
                  <a:pt x="5625974" y="16129"/>
                  <a:pt x="5839403" y="0"/>
                </a:cubicBezTo>
                <a:cubicBezTo>
                  <a:pt x="6052832" y="-16129"/>
                  <a:pt x="6336015" y="-19042"/>
                  <a:pt x="6479688" y="0"/>
                </a:cubicBezTo>
                <a:cubicBezTo>
                  <a:pt x="6623361" y="19042"/>
                  <a:pt x="6868401" y="16919"/>
                  <a:pt x="7043139" y="0"/>
                </a:cubicBezTo>
                <a:cubicBezTo>
                  <a:pt x="7069358" y="136684"/>
                  <a:pt x="7048464" y="370736"/>
                  <a:pt x="7043139" y="620677"/>
                </a:cubicBezTo>
                <a:cubicBezTo>
                  <a:pt x="7037814" y="870618"/>
                  <a:pt x="7028654" y="1122134"/>
                  <a:pt x="7043139" y="1280971"/>
                </a:cubicBezTo>
                <a:cubicBezTo>
                  <a:pt x="7057624" y="1439808"/>
                  <a:pt x="7027934" y="1612757"/>
                  <a:pt x="7043139" y="1822412"/>
                </a:cubicBezTo>
                <a:cubicBezTo>
                  <a:pt x="7058344" y="2032067"/>
                  <a:pt x="7016205" y="2329485"/>
                  <a:pt x="7043139" y="2561942"/>
                </a:cubicBezTo>
                <a:cubicBezTo>
                  <a:pt x="7070074" y="2794399"/>
                  <a:pt x="7053631" y="3052165"/>
                  <a:pt x="7043139" y="3222236"/>
                </a:cubicBezTo>
                <a:cubicBezTo>
                  <a:pt x="7032647" y="3392307"/>
                  <a:pt x="7077082" y="3801296"/>
                  <a:pt x="7043139" y="3961766"/>
                </a:cubicBezTo>
                <a:cubicBezTo>
                  <a:pt x="6904201" y="3958946"/>
                  <a:pt x="6738696" y="3973979"/>
                  <a:pt x="6473285" y="3961766"/>
                </a:cubicBezTo>
                <a:cubicBezTo>
                  <a:pt x="6207874" y="3949553"/>
                  <a:pt x="6214963" y="3952219"/>
                  <a:pt x="5973862" y="3961766"/>
                </a:cubicBezTo>
                <a:cubicBezTo>
                  <a:pt x="5732761" y="3971313"/>
                  <a:pt x="5492974" y="3972197"/>
                  <a:pt x="5192714" y="3961766"/>
                </a:cubicBezTo>
                <a:cubicBezTo>
                  <a:pt x="4892454" y="3951335"/>
                  <a:pt x="4775164" y="3966816"/>
                  <a:pt x="4552429" y="3961766"/>
                </a:cubicBezTo>
                <a:cubicBezTo>
                  <a:pt x="4329694" y="3956716"/>
                  <a:pt x="4317386" y="3973516"/>
                  <a:pt x="4123438" y="3961766"/>
                </a:cubicBezTo>
                <a:cubicBezTo>
                  <a:pt x="3929490" y="3950016"/>
                  <a:pt x="3622548" y="3951593"/>
                  <a:pt x="3483152" y="3961766"/>
                </a:cubicBezTo>
                <a:cubicBezTo>
                  <a:pt x="3343756" y="3971939"/>
                  <a:pt x="3180924" y="3954341"/>
                  <a:pt x="2913298" y="3961766"/>
                </a:cubicBezTo>
                <a:cubicBezTo>
                  <a:pt x="2645672" y="3969191"/>
                  <a:pt x="2552682" y="3953584"/>
                  <a:pt x="2343444" y="3961766"/>
                </a:cubicBezTo>
                <a:cubicBezTo>
                  <a:pt x="2134206" y="3969948"/>
                  <a:pt x="1985656" y="3934346"/>
                  <a:pt x="1773590" y="3961766"/>
                </a:cubicBezTo>
                <a:cubicBezTo>
                  <a:pt x="1561524" y="3989186"/>
                  <a:pt x="1363844" y="3969900"/>
                  <a:pt x="1203736" y="3961766"/>
                </a:cubicBezTo>
                <a:cubicBezTo>
                  <a:pt x="1043628" y="3953632"/>
                  <a:pt x="545048" y="3905276"/>
                  <a:pt x="0" y="3961766"/>
                </a:cubicBezTo>
                <a:cubicBezTo>
                  <a:pt x="-13995" y="3736361"/>
                  <a:pt x="-11527" y="3534899"/>
                  <a:pt x="0" y="3301472"/>
                </a:cubicBezTo>
                <a:cubicBezTo>
                  <a:pt x="11527" y="3068045"/>
                  <a:pt x="-20990" y="2968363"/>
                  <a:pt x="0" y="2760030"/>
                </a:cubicBezTo>
                <a:cubicBezTo>
                  <a:pt x="20990" y="2551697"/>
                  <a:pt x="-9452" y="2432714"/>
                  <a:pt x="0" y="2139354"/>
                </a:cubicBezTo>
                <a:cubicBezTo>
                  <a:pt x="9452" y="1845994"/>
                  <a:pt x="-16684" y="1729738"/>
                  <a:pt x="0" y="1439442"/>
                </a:cubicBezTo>
                <a:cubicBezTo>
                  <a:pt x="16684" y="1149146"/>
                  <a:pt x="32302" y="882626"/>
                  <a:pt x="0" y="699912"/>
                </a:cubicBezTo>
                <a:cubicBezTo>
                  <a:pt x="-32302" y="517198"/>
                  <a:pt x="5275" y="288586"/>
                  <a:pt x="0" y="0"/>
                </a:cubicBezTo>
                <a:close/>
              </a:path>
              <a:path w="7043139" h="3961766" stroke="0" extrusionOk="0">
                <a:moveTo>
                  <a:pt x="0" y="0"/>
                </a:moveTo>
                <a:cubicBezTo>
                  <a:pt x="216970" y="12579"/>
                  <a:pt x="350084" y="-14720"/>
                  <a:pt x="569854" y="0"/>
                </a:cubicBezTo>
                <a:cubicBezTo>
                  <a:pt x="789624" y="14720"/>
                  <a:pt x="792473" y="15666"/>
                  <a:pt x="998845" y="0"/>
                </a:cubicBezTo>
                <a:cubicBezTo>
                  <a:pt x="1205217" y="-15666"/>
                  <a:pt x="1595012" y="-25959"/>
                  <a:pt x="1779993" y="0"/>
                </a:cubicBezTo>
                <a:cubicBezTo>
                  <a:pt x="1964974" y="25959"/>
                  <a:pt x="2220313" y="5050"/>
                  <a:pt x="2349847" y="0"/>
                </a:cubicBezTo>
                <a:cubicBezTo>
                  <a:pt x="2479381" y="-5050"/>
                  <a:pt x="2713981" y="25488"/>
                  <a:pt x="2919701" y="0"/>
                </a:cubicBezTo>
                <a:cubicBezTo>
                  <a:pt x="3125421" y="-25488"/>
                  <a:pt x="3318552" y="7774"/>
                  <a:pt x="3700849" y="0"/>
                </a:cubicBezTo>
                <a:cubicBezTo>
                  <a:pt x="4083146" y="-7774"/>
                  <a:pt x="3968386" y="22097"/>
                  <a:pt x="4200272" y="0"/>
                </a:cubicBezTo>
                <a:cubicBezTo>
                  <a:pt x="4432158" y="-22097"/>
                  <a:pt x="4793147" y="-21586"/>
                  <a:pt x="4981420" y="0"/>
                </a:cubicBezTo>
                <a:cubicBezTo>
                  <a:pt x="5169693" y="21586"/>
                  <a:pt x="5536809" y="27278"/>
                  <a:pt x="5762568" y="0"/>
                </a:cubicBezTo>
                <a:cubicBezTo>
                  <a:pt x="5988327" y="-27278"/>
                  <a:pt x="6210358" y="24526"/>
                  <a:pt x="6402854" y="0"/>
                </a:cubicBezTo>
                <a:cubicBezTo>
                  <a:pt x="6595350" y="-24526"/>
                  <a:pt x="6894295" y="-26201"/>
                  <a:pt x="7043139" y="0"/>
                </a:cubicBezTo>
                <a:cubicBezTo>
                  <a:pt x="7030003" y="141007"/>
                  <a:pt x="7048850" y="441160"/>
                  <a:pt x="7043139" y="620677"/>
                </a:cubicBezTo>
                <a:cubicBezTo>
                  <a:pt x="7037428" y="800194"/>
                  <a:pt x="7066903" y="1027742"/>
                  <a:pt x="7043139" y="1162118"/>
                </a:cubicBezTo>
                <a:cubicBezTo>
                  <a:pt x="7019375" y="1296494"/>
                  <a:pt x="7055125" y="1493360"/>
                  <a:pt x="7043139" y="1822412"/>
                </a:cubicBezTo>
                <a:cubicBezTo>
                  <a:pt x="7031153" y="2151464"/>
                  <a:pt x="7054790" y="2326804"/>
                  <a:pt x="7043139" y="2482707"/>
                </a:cubicBezTo>
                <a:cubicBezTo>
                  <a:pt x="7031488" y="2638611"/>
                  <a:pt x="7051896" y="2892419"/>
                  <a:pt x="7043139" y="3143001"/>
                </a:cubicBezTo>
                <a:cubicBezTo>
                  <a:pt x="7034382" y="3393583"/>
                  <a:pt x="7038080" y="3644348"/>
                  <a:pt x="7043139" y="3961766"/>
                </a:cubicBezTo>
                <a:cubicBezTo>
                  <a:pt x="6743251" y="3981809"/>
                  <a:pt x="6475519" y="3943044"/>
                  <a:pt x="6332422" y="3961766"/>
                </a:cubicBezTo>
                <a:cubicBezTo>
                  <a:pt x="6189325" y="3980488"/>
                  <a:pt x="6112873" y="3953011"/>
                  <a:pt x="5903431" y="3961766"/>
                </a:cubicBezTo>
                <a:cubicBezTo>
                  <a:pt x="5693989" y="3970521"/>
                  <a:pt x="5619437" y="3981553"/>
                  <a:pt x="5404008" y="3961766"/>
                </a:cubicBezTo>
                <a:cubicBezTo>
                  <a:pt x="5188579" y="3941979"/>
                  <a:pt x="4920260" y="3953459"/>
                  <a:pt x="4622860" y="3961766"/>
                </a:cubicBezTo>
                <a:cubicBezTo>
                  <a:pt x="4325460" y="3970073"/>
                  <a:pt x="4221895" y="3936022"/>
                  <a:pt x="3982575" y="3961766"/>
                </a:cubicBezTo>
                <a:cubicBezTo>
                  <a:pt x="3743256" y="3987510"/>
                  <a:pt x="3611445" y="3942795"/>
                  <a:pt x="3483152" y="3961766"/>
                </a:cubicBezTo>
                <a:cubicBezTo>
                  <a:pt x="3354859" y="3980737"/>
                  <a:pt x="3044354" y="3972820"/>
                  <a:pt x="2842867" y="3961766"/>
                </a:cubicBezTo>
                <a:cubicBezTo>
                  <a:pt x="2641381" y="3950712"/>
                  <a:pt x="2517348" y="3969554"/>
                  <a:pt x="2413876" y="3961766"/>
                </a:cubicBezTo>
                <a:cubicBezTo>
                  <a:pt x="2310404" y="3953978"/>
                  <a:pt x="2171588" y="3979519"/>
                  <a:pt x="1984885" y="3961766"/>
                </a:cubicBezTo>
                <a:cubicBezTo>
                  <a:pt x="1798182" y="3944013"/>
                  <a:pt x="1579523" y="3980445"/>
                  <a:pt x="1344599" y="3961766"/>
                </a:cubicBezTo>
                <a:cubicBezTo>
                  <a:pt x="1109675" y="3943087"/>
                  <a:pt x="966035" y="3937470"/>
                  <a:pt x="845177" y="3961766"/>
                </a:cubicBezTo>
                <a:cubicBezTo>
                  <a:pt x="724319" y="3986062"/>
                  <a:pt x="387167" y="3981198"/>
                  <a:pt x="0" y="3961766"/>
                </a:cubicBezTo>
                <a:cubicBezTo>
                  <a:pt x="-16882" y="3678506"/>
                  <a:pt x="23535" y="3556725"/>
                  <a:pt x="0" y="3380707"/>
                </a:cubicBezTo>
                <a:cubicBezTo>
                  <a:pt x="-23535" y="3204689"/>
                  <a:pt x="23447" y="3053765"/>
                  <a:pt x="0" y="2839266"/>
                </a:cubicBezTo>
                <a:cubicBezTo>
                  <a:pt x="-23447" y="2624767"/>
                  <a:pt x="-5253" y="2399106"/>
                  <a:pt x="0" y="2139354"/>
                </a:cubicBezTo>
                <a:cubicBezTo>
                  <a:pt x="5253" y="1879602"/>
                  <a:pt x="4548" y="1677815"/>
                  <a:pt x="0" y="1558295"/>
                </a:cubicBezTo>
                <a:cubicBezTo>
                  <a:pt x="-4548" y="1438775"/>
                  <a:pt x="22402" y="1005024"/>
                  <a:pt x="0" y="858383"/>
                </a:cubicBezTo>
                <a:cubicBezTo>
                  <a:pt x="-22402" y="711742"/>
                  <a:pt x="25341" y="188737"/>
                  <a:pt x="0" y="0"/>
                </a:cubicBezTo>
                <a:close/>
              </a:path>
            </a:pathLst>
          </a:custGeom>
          <a:ln>
            <a:solidFill>
              <a:srgbClr val="E1EEFF"/>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reflection blurRad="6350" stA="52000" endA="300" endPos="35000" dir="5400000" sy="-100000" algn="bl" rotWithShape="0"/>
          </a:effectLst>
        </p:spPr>
      </p:pic>
    </p:spTree>
    <p:extLst>
      <p:ext uri="{BB962C8B-B14F-4D97-AF65-F5344CB8AC3E}">
        <p14:creationId xmlns:p14="http://schemas.microsoft.com/office/powerpoint/2010/main" val="113062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TextBox 7">
            <a:extLst>
              <a:ext uri="{FF2B5EF4-FFF2-40B4-BE49-F238E27FC236}">
                <a16:creationId xmlns:a16="http://schemas.microsoft.com/office/drawing/2014/main" id="{CB90F34C-EEBA-4D9A-8203-12224B3A141A}"/>
              </a:ext>
            </a:extLst>
          </p:cNvPr>
          <p:cNvSpPr txBox="1"/>
          <p:nvPr/>
        </p:nvSpPr>
        <p:spPr>
          <a:xfrm>
            <a:off x="93928" y="498251"/>
            <a:ext cx="6456783" cy="830997"/>
          </a:xfrm>
          <a:prstGeom prst="rect">
            <a:avLst/>
          </a:prstGeom>
          <a:noFill/>
        </p:spPr>
        <p:txBody>
          <a:bodyPr wrap="square" rtlCol="0">
            <a:spAutoFit/>
          </a:bodyPr>
          <a:lstStyle/>
          <a:p>
            <a:pPr algn="ctr"/>
            <a:r>
              <a:rPr lang="en-GB" sz="4800" dirty="0">
                <a:latin typeface="Raleway" panose="020B0803030101060003" pitchFamily="34" charset="77"/>
              </a:rPr>
              <a:t>Social Engineering</a:t>
            </a:r>
          </a:p>
        </p:txBody>
      </p:sp>
      <p:sp>
        <p:nvSpPr>
          <p:cNvPr id="9" name="TextBox 8">
            <a:extLst>
              <a:ext uri="{FF2B5EF4-FFF2-40B4-BE49-F238E27FC236}">
                <a16:creationId xmlns:a16="http://schemas.microsoft.com/office/drawing/2014/main" id="{99DF2991-83EC-4DB7-9AD4-E5A5389BBD6A}"/>
              </a:ext>
            </a:extLst>
          </p:cNvPr>
          <p:cNvSpPr txBox="1"/>
          <p:nvPr/>
        </p:nvSpPr>
        <p:spPr>
          <a:xfrm>
            <a:off x="971550" y="2413337"/>
            <a:ext cx="10248900" cy="3303468"/>
          </a:xfrm>
          <a:prstGeom prst="rect">
            <a:avLst/>
          </a:prstGeom>
          <a:noFill/>
        </p:spPr>
        <p:txBody>
          <a:bodyPr wrap="square">
            <a:spAutoFit/>
          </a:bodyPr>
          <a:lstStyle/>
          <a:p>
            <a:pPr algn="ctr"/>
            <a:r>
              <a:rPr lang="en-US" sz="2400" b="0" i="0">
                <a:solidFill>
                  <a:srgbClr val="FFFFFF"/>
                </a:solidFill>
                <a:effectLst/>
                <a:latin typeface="Raleway" panose="020B0803030101060003" pitchFamily="34" charset="77"/>
              </a:rPr>
              <a:t>Social Engineering </a:t>
            </a:r>
            <a:r>
              <a:rPr lang="en-US" sz="2400" b="0" i="0">
                <a:solidFill>
                  <a:srgbClr val="FFFFFF"/>
                </a:solidFill>
                <a:effectLst/>
                <a:latin typeface="Segoe UI" panose="020B0502040204020203" pitchFamily="34" charset="0"/>
              </a:rPr>
              <a:t>can be defined loosely as:</a:t>
            </a:r>
          </a:p>
          <a:p>
            <a:pPr algn="ctr"/>
            <a:r>
              <a:rPr lang="en-US" sz="2400" i="1">
                <a:solidFill>
                  <a:srgbClr val="FFFFFF"/>
                </a:solidFill>
                <a:latin typeface="Segoe UI" panose="020B0502040204020203" pitchFamily="34" charset="0"/>
              </a:rPr>
              <a:t>Exploiting the curiosity or kindness of others to achieve a hidden goal</a:t>
            </a:r>
            <a:endParaRPr lang="en-US" sz="2400" i="1">
              <a:solidFill>
                <a:srgbClr val="FFFFFF"/>
              </a:solidFill>
              <a:effectLst/>
              <a:latin typeface="Segoe UI" panose="020B0502040204020203" pitchFamily="34" charset="0"/>
            </a:endParaRPr>
          </a:p>
          <a:p>
            <a:pPr algn="l"/>
            <a:endParaRPr lang="en-US" sz="2400">
              <a:solidFill>
                <a:srgbClr val="FFFFFF"/>
              </a:solidFill>
              <a:latin typeface="Segoe UI" panose="020B0502040204020203" pitchFamily="34" charset="0"/>
            </a:endParaRPr>
          </a:p>
          <a:p>
            <a:pPr marL="285750" indent="-285750" algn="l">
              <a:spcAft>
                <a:spcPts val="1000"/>
              </a:spcAft>
              <a:buFont typeface="Arial" panose="020B0604020202020204" pitchFamily="34" charset="0"/>
              <a:buChar char="•"/>
            </a:pPr>
            <a:r>
              <a:rPr lang="en-US" sz="2400">
                <a:solidFill>
                  <a:srgbClr val="FFFFFF"/>
                </a:solidFill>
                <a:latin typeface="Segoe UI" panose="020B0502040204020203" pitchFamily="34" charset="0"/>
              </a:rPr>
              <a:t>H</a:t>
            </a:r>
            <a:r>
              <a:rPr lang="en-US" sz="2400" b="0" i="0">
                <a:solidFill>
                  <a:srgbClr val="FFFFFF"/>
                </a:solidFill>
                <a:effectLst/>
                <a:latin typeface="Segoe UI" panose="020B0502040204020203" pitchFamily="34" charset="0"/>
              </a:rPr>
              <a:t>aving a secure door held open for you</a:t>
            </a:r>
          </a:p>
          <a:p>
            <a:pPr marL="285750" indent="-285750" algn="l">
              <a:spcAft>
                <a:spcPts val="1000"/>
              </a:spcAft>
              <a:buFont typeface="Arial" panose="020B0604020202020204" pitchFamily="34" charset="0"/>
              <a:buChar char="•"/>
            </a:pPr>
            <a:r>
              <a:rPr lang="en-US" sz="2400" b="0" i="0">
                <a:solidFill>
                  <a:srgbClr val="FFFFFF"/>
                </a:solidFill>
                <a:effectLst/>
                <a:latin typeface="Segoe UI" panose="020B0502040204020203" pitchFamily="34" charset="0"/>
              </a:rPr>
              <a:t>Littering USB sticks around an office </a:t>
            </a:r>
            <a:r>
              <a:rPr lang="en-US" sz="2400">
                <a:solidFill>
                  <a:srgbClr val="FFFFFF"/>
                </a:solidFill>
                <a:latin typeface="Segoe UI" panose="020B0502040204020203" pitchFamily="34" charset="0"/>
              </a:rPr>
              <a:t>in the</a:t>
            </a:r>
            <a:r>
              <a:rPr lang="en-US" sz="2400" b="0" i="0">
                <a:solidFill>
                  <a:srgbClr val="FFFFFF"/>
                </a:solidFill>
                <a:effectLst/>
                <a:latin typeface="Segoe UI" panose="020B0502040204020203" pitchFamily="34" charset="0"/>
              </a:rPr>
              <a:t> hope that someone gets curious and plugs them in</a:t>
            </a:r>
          </a:p>
          <a:p>
            <a:pPr marL="285750" indent="-285750" algn="l">
              <a:spcAft>
                <a:spcPts val="1000"/>
              </a:spcAft>
              <a:buFont typeface="Arial" panose="020B0604020202020204" pitchFamily="34" charset="0"/>
              <a:buChar char="•"/>
            </a:pPr>
            <a:r>
              <a:rPr lang="en-US" sz="2400" b="0" i="0">
                <a:solidFill>
                  <a:srgbClr val="FFFFFF"/>
                </a:solidFill>
                <a:effectLst/>
                <a:latin typeface="Segoe UI" panose="020B0502040204020203" pitchFamily="34" charset="0"/>
              </a:rPr>
              <a:t>Sneakily gathering information such as a first pets name during a casual conversation at the bus stop</a:t>
            </a:r>
          </a:p>
        </p:txBody>
      </p:sp>
    </p:spTree>
    <p:extLst>
      <p:ext uri="{BB962C8B-B14F-4D97-AF65-F5344CB8AC3E}">
        <p14:creationId xmlns:p14="http://schemas.microsoft.com/office/powerpoint/2010/main" val="3452801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0.1.2417"/>
  <p:tag name="SLIDO_PRESENTATION_ID" val="00000000-0000-0000-0000-000000000000"/>
  <p:tag name="SLIDO_EVENT_UUID" val="f8f5a529-f679-4cdb-bf0c-1b116fe1f955"/>
  <p:tag name="SLIDO_EVENT_SECTION_UUID" val="bb0e5285-5cc7-4c6f-bbfc-eec79947064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043344FA175644B2BBFF13C5C2F07C" ma:contentTypeVersion="8" ma:contentTypeDescription="Create a new document." ma:contentTypeScope="" ma:versionID="2a221e9f34639986018c721092414238">
  <xsd:schema xmlns:xsd="http://www.w3.org/2001/XMLSchema" xmlns:xs="http://www.w3.org/2001/XMLSchema" xmlns:p="http://schemas.microsoft.com/office/2006/metadata/properties" xmlns:ns2="6ce1debc-0ed0-4c36-a023-55f4620cdd57" xmlns:ns3="db57840b-bbf8-4716-b8e7-eabb55eb5f9d" targetNamespace="http://schemas.microsoft.com/office/2006/metadata/properties" ma:root="true" ma:fieldsID="f446ed6110842f9407682c09f6be7ea1" ns2:_="" ns3:_="">
    <xsd:import namespace="6ce1debc-0ed0-4c36-a023-55f4620cdd57"/>
    <xsd:import namespace="db57840b-bbf8-4716-b8e7-eabb55eb5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1debc-0ed0-4c36-a023-55f4620cd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57840b-bbf8-4716-b8e7-eabb55eb5f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0CF95B-684F-4B78-8AD7-565367763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e1debc-0ed0-4c36-a023-55f4620cdd57"/>
    <ds:schemaRef ds:uri="db57840b-bbf8-4716-b8e7-eabb55eb5f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948AA3-EA60-4D5F-88E0-8509811CD0E6}">
  <ds:schemaRefs>
    <ds:schemaRef ds:uri="http://purl.org/dc/dcmitype/"/>
    <ds:schemaRef ds:uri="6ce1debc-0ed0-4c36-a023-55f4620cdd57"/>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db57840b-bbf8-4716-b8e7-eabb55eb5f9d"/>
    <ds:schemaRef ds:uri="http://www.w3.org/XML/1998/namespace"/>
    <ds:schemaRef ds:uri="http://purl.org/dc/elements/1.1/"/>
  </ds:schemaRefs>
</ds:datastoreItem>
</file>

<file path=customXml/itemProps3.xml><?xml version="1.0" encoding="utf-8"?>
<ds:datastoreItem xmlns:ds="http://schemas.openxmlformats.org/officeDocument/2006/customXml" ds:itemID="{C0E8FB99-AC18-429E-ACB8-179C8E5E98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10095</TotalTime>
  <Words>3786</Words>
  <Application>Microsoft Office PowerPoint</Application>
  <PresentationFormat>Widescreen</PresentationFormat>
  <Paragraphs>379</Paragraphs>
  <Slides>43</Slides>
  <Notes>43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Century Gothic</vt:lpstr>
      <vt:lpstr>Montserrat</vt:lpstr>
      <vt:lpstr>Raleway</vt:lpstr>
      <vt:lpstr>Segoe UI</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ABDULLAH KHAN</dc:creator>
  <cp:lastModifiedBy>omar a.mallak</cp:lastModifiedBy>
  <cp:revision>29</cp:revision>
  <dcterms:created xsi:type="dcterms:W3CDTF">2022-01-11T15:33:39Z</dcterms:created>
  <dcterms:modified xsi:type="dcterms:W3CDTF">2024-01-10T06:20:39Z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1.0.1.2417</vt:lpwstr>
  </property>
  <property fmtid="{D5CDD505-2E9C-101B-9397-08002B2CF9AE}" pid="3" name="ContentTypeId">
    <vt:lpwstr>0x0101002B043344FA175644B2BBFF13C5C2F07C</vt:lpwstr>
  </property>
</Properties>
</file>