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6" r:id="rId11"/>
    <p:sldId id="264" r:id="rId12"/>
    <p:sldId id="265" r:id="rId13"/>
  </p:sldIdLst>
  <p:sldSz cx="14630400" cy="8229600"/>
  <p:notesSz cx="8229600" cy="14630400"/>
  <p:embeddedFontLst>
    <p:embeddedFont>
      <p:font typeface="Consolas" panose="020B0609020204030204" pitchFamily="49" charset="0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Roboto Slab" pitchFamily="2" charset="0"/>
      <p:regular r:id="rId23"/>
      <p:bold r:id="rId24"/>
    </p:embeddedFont>
    <p:embeddedFont>
      <p:font typeface="Roboto Slab Light" pitchFamily="2" charset="0"/>
      <p:regular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156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2564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5693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39776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9883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02784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56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8239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81735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39390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2804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36088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453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61167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56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740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6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784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5745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7057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722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4868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14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729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HTTP Protocol: The Language of the Web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63069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comprehensive overview of the Hypertext Transfer Protocol that powers every web interaction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3881" y="450890"/>
            <a:ext cx="5216604" cy="512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The Foundation of the Web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73881" y="1373029"/>
            <a:ext cx="2459474" cy="307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What is HTTP?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573881" y="1844397"/>
            <a:ext cx="6541294" cy="52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HTTP stands for </a:t>
            </a:r>
            <a:r>
              <a:rPr lang="en-US" sz="12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Hypertext Transfer Protocol</a:t>
            </a: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the fundamental communication protocol that enables web browsers and servers to exchange information seamlessly.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73881" y="2516505"/>
            <a:ext cx="6541294" cy="52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client-server protocol fetches resources like HTML documents, images, and APIs, forming the backbone of modern web experiences.</a:t>
            </a:r>
            <a:endParaRPr lang="en-US" sz="12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845" y="1393508"/>
            <a:ext cx="6541294" cy="654129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66237" y="6720126"/>
            <a:ext cx="6541294" cy="1214676"/>
          </a:xfrm>
          <a:prstGeom prst="roundRect">
            <a:avLst>
              <a:gd name="adj" fmla="val 3531"/>
            </a:avLst>
          </a:prstGeom>
          <a:solidFill>
            <a:srgbClr val="C3CFE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30" y="8547973"/>
            <a:ext cx="204907" cy="16394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3881" y="6960871"/>
            <a:ext cx="5463658" cy="853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HTTP is stateless - each request is independent and contains</a:t>
            </a:r>
          </a:p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no memory of previous interactions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4019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HTTP Methods: The Verbs of Web Communication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59520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HTTP methods define the action you want to perform on a server resource. Think of them as verbs that tell the server what you intend to do.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576161"/>
            <a:ext cx="4196358" cy="2032754"/>
          </a:xfrm>
          <a:prstGeom prst="roundRect">
            <a:avLst>
              <a:gd name="adj" fmla="val 1674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0604" y="38029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GET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20604" y="4293394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Retrieve data from the server without modifying anything. Safe and cacheable.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6962" y="3576161"/>
            <a:ext cx="4196358" cy="2032754"/>
          </a:xfrm>
          <a:prstGeom prst="roundRect">
            <a:avLst>
              <a:gd name="adj" fmla="val 1674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43776" y="38029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POST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443776" y="4293394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Submit new data to create resources. Used for form submissions and uploads.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9640133" y="3576161"/>
            <a:ext cx="4196358" cy="2032754"/>
          </a:xfrm>
          <a:prstGeom prst="roundRect">
            <a:avLst>
              <a:gd name="adj" fmla="val 1674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866948" y="38029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PUT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866948" y="4293394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Update or replace entire resources with new data. Idempotent operation.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793790" y="5835729"/>
            <a:ext cx="6407944" cy="1669852"/>
          </a:xfrm>
          <a:prstGeom prst="roundRect">
            <a:avLst>
              <a:gd name="adj" fmla="val 203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20604" y="60625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DELETE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20604" y="6552962"/>
            <a:ext cx="59543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Remove specified resources from the server permanently.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428548" y="5835729"/>
            <a:ext cx="6407944" cy="1669852"/>
          </a:xfrm>
          <a:prstGeom prst="roundRect">
            <a:avLst>
              <a:gd name="adj" fmla="val 203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655362" y="60625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PATCH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655362" y="6552962"/>
            <a:ext cx="59543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Partially modify existing resources without replacing them entirely.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363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0089" y="3094315"/>
            <a:ext cx="11146750" cy="6341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HTTP Headers: Context for Every Conversation</a:t>
            </a:r>
            <a:endParaRPr lang="en-US" sz="3950" dirty="0"/>
          </a:p>
        </p:txBody>
      </p:sp>
      <p:sp>
        <p:nvSpPr>
          <p:cNvPr id="4" name="Text 1"/>
          <p:cNvSpPr/>
          <p:nvPr/>
        </p:nvSpPr>
        <p:spPr>
          <a:xfrm>
            <a:off x="710089" y="4032766"/>
            <a:ext cx="13210223" cy="649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Headers provide essential metadata that gives context to both requests and responses, enabling proper communication between clients and servers.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10089" y="5113020"/>
            <a:ext cx="3043595" cy="380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Request Headers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710089" y="5696307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Host: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Target server domain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10089" y="6091833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User-Agent: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Client identification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10089" y="6487358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Accept: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Content types preferred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10089" y="6882884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Content-Type: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Request body format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710089" y="7278410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Authorization: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Authentication credentials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7570351" y="5113020"/>
            <a:ext cx="3043595" cy="380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Response Headers</a:t>
            </a:r>
            <a:endParaRPr lang="en-US" sz="2350" dirty="0"/>
          </a:p>
        </p:txBody>
      </p:sp>
      <p:sp>
        <p:nvSpPr>
          <p:cNvPr id="12" name="Text 9"/>
          <p:cNvSpPr/>
          <p:nvPr/>
        </p:nvSpPr>
        <p:spPr>
          <a:xfrm>
            <a:off x="7570351" y="5696307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Status: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Request outcome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7570351" y="6091833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Content-Type: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Response body format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7570351" y="6487358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Content-Length: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Response size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7570351" y="6882884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Set-Cookie: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Session data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7570351" y="7278410"/>
            <a:ext cx="6357580" cy="324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550" b="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Cache-Control: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Caching instructions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5074" y="467558"/>
            <a:ext cx="6512838" cy="531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Cookies: Giving HTTP a Memory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595074" y="1253847"/>
            <a:ext cx="7953851" cy="5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Since HTTP is stateless, cookies solve the challenge of remembering user information across multiple requests.</a:t>
            </a:r>
            <a:endParaRPr lang="en-US" sz="13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74" y="1988939"/>
            <a:ext cx="425053" cy="42505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95074" y="2626519"/>
            <a:ext cx="2156936" cy="265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Session Management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595074" y="2994065"/>
            <a:ext cx="7953851" cy="271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Track user login status and maintain authenticated sessions across page visits and interactions.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074" y="3606046"/>
            <a:ext cx="425053" cy="42505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95074" y="4243626"/>
            <a:ext cx="2125385" cy="265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Personalization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595074" y="4611172"/>
            <a:ext cx="7953851" cy="271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Store user preferences, language settings, and customization choices for tailored experiences.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074" y="5223153"/>
            <a:ext cx="425053" cy="42505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95074" y="5860733"/>
            <a:ext cx="2125385" cy="265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Tracking &amp; Analytics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595074" y="6228278"/>
            <a:ext cx="7953851" cy="5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Monitor user behavior patterns and gather insights for improving website performance and user experience.</a:t>
            </a:r>
            <a:endParaRPr lang="en-US" sz="1300" dirty="0"/>
          </a:p>
        </p:txBody>
      </p:sp>
      <p:sp>
        <p:nvSpPr>
          <p:cNvPr id="14" name="Shape 8"/>
          <p:cNvSpPr/>
          <p:nvPr/>
        </p:nvSpPr>
        <p:spPr>
          <a:xfrm>
            <a:off x="595074" y="6963370"/>
            <a:ext cx="7953851" cy="798909"/>
          </a:xfrm>
          <a:prstGeom prst="roundRect">
            <a:avLst>
              <a:gd name="adj" fmla="val 3193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9"/>
          <p:cNvSpPr/>
          <p:nvPr/>
        </p:nvSpPr>
        <p:spPr>
          <a:xfrm>
            <a:off x="586621" y="6963370"/>
            <a:ext cx="7970758" cy="798909"/>
          </a:xfrm>
          <a:prstGeom prst="roundRect">
            <a:avLst>
              <a:gd name="adj" fmla="val 3193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0"/>
          <p:cNvSpPr/>
          <p:nvPr/>
        </p:nvSpPr>
        <p:spPr>
          <a:xfrm>
            <a:off x="756642" y="7090886"/>
            <a:ext cx="7630716" cy="543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Set-Cookie: sessionId=abc123; Path=/; Secure; HttpOnlyCookie: sessionId=abc123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0564" y="550426"/>
            <a:ext cx="9122688" cy="625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HTTP Status Codes: The Server's Reply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00564" y="1576149"/>
            <a:ext cx="13229273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Status codes communicate the outcome of your request in standardized three-digit numbers, grouped by response type.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00564" y="2121456"/>
            <a:ext cx="6514505" cy="2679859"/>
          </a:xfrm>
          <a:prstGeom prst="roundRect">
            <a:avLst>
              <a:gd name="adj" fmla="val 1120"/>
            </a:avLst>
          </a:prstGeom>
          <a:solidFill>
            <a:srgbClr val="FBFCFE"/>
          </a:solidFill>
          <a:ln w="22860">
            <a:solidFill>
              <a:srgbClr val="CFD2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23424" y="2144316"/>
            <a:ext cx="6468785" cy="600551"/>
          </a:xfrm>
          <a:prstGeom prst="roundRect">
            <a:avLst>
              <a:gd name="adj" fmla="val 432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23568" y="2945011"/>
            <a:ext cx="2502218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2xx Success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23568" y="3377803"/>
            <a:ext cx="6068497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8A7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200 OK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Request succeeded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23568" y="3817977"/>
            <a:ext cx="6068497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8A7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201 Created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New resource created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23568" y="4258151"/>
            <a:ext cx="6068497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8A7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204 No Content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Success, no response body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415213" y="2121456"/>
            <a:ext cx="6514624" cy="2679859"/>
          </a:xfrm>
          <a:prstGeom prst="roundRect">
            <a:avLst>
              <a:gd name="adj" fmla="val 1120"/>
            </a:avLst>
          </a:prstGeom>
          <a:solidFill>
            <a:srgbClr val="FBFCFE"/>
          </a:solidFill>
          <a:ln w="22860">
            <a:solidFill>
              <a:srgbClr val="CFD2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438073" y="2144316"/>
            <a:ext cx="6468904" cy="600551"/>
          </a:xfrm>
          <a:prstGeom prst="roundRect">
            <a:avLst>
              <a:gd name="adj" fmla="val 432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638217" y="2945011"/>
            <a:ext cx="2502218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3xx Redirection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7638217" y="3377803"/>
            <a:ext cx="6068616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C1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301 Moved Permanently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Resource relocated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638217" y="3817977"/>
            <a:ext cx="6068616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C1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302 Found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Temporary redirect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638217" y="4258151"/>
            <a:ext cx="6068616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FFC10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304 Not Modified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Use cached version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00564" y="5001458"/>
            <a:ext cx="6514505" cy="2679859"/>
          </a:xfrm>
          <a:prstGeom prst="roundRect">
            <a:avLst>
              <a:gd name="adj" fmla="val 1120"/>
            </a:avLst>
          </a:prstGeom>
          <a:solidFill>
            <a:srgbClr val="FBFCFE"/>
          </a:solidFill>
          <a:ln w="22860">
            <a:solidFill>
              <a:srgbClr val="CFD2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23424" y="5024318"/>
            <a:ext cx="6468785" cy="600551"/>
          </a:xfrm>
          <a:prstGeom prst="roundRect">
            <a:avLst>
              <a:gd name="adj" fmla="val 432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23568" y="5825014"/>
            <a:ext cx="2502218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4xx Client Error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923568" y="6257806"/>
            <a:ext cx="6068497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35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400 Bad Request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Invalid request syntax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23568" y="6697980"/>
            <a:ext cx="6068497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35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404 Not Found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Resource doesn't exist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23568" y="7138154"/>
            <a:ext cx="6068497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3545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403 Forbidden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Access denied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7415213" y="5001458"/>
            <a:ext cx="6514624" cy="2679859"/>
          </a:xfrm>
          <a:prstGeom prst="roundRect">
            <a:avLst>
              <a:gd name="adj" fmla="val 1120"/>
            </a:avLst>
          </a:prstGeom>
          <a:solidFill>
            <a:srgbClr val="FBFCFE"/>
          </a:solidFill>
          <a:ln w="22860">
            <a:solidFill>
              <a:srgbClr val="CFD2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438073" y="5024318"/>
            <a:ext cx="6468904" cy="600551"/>
          </a:xfrm>
          <a:prstGeom prst="roundRect">
            <a:avLst>
              <a:gd name="adj" fmla="val 432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638217" y="5825014"/>
            <a:ext cx="2502218" cy="312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5xx Server Error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7638217" y="6257806"/>
            <a:ext cx="6068616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500 Internal Server Error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Server malfunction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638217" y="6697980"/>
            <a:ext cx="6068616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503 Service Unavailable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Server overloaded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7638217" y="7138154"/>
            <a:ext cx="6068616" cy="3201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6C757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502 Bad Gateway</a:t>
            </a:r>
            <a:r>
              <a:rPr lang="en-US" sz="15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- Upstream server error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6269" y="771729"/>
            <a:ext cx="6248876" cy="559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Anatomy of an HTTP Request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26269" y="1599214"/>
            <a:ext cx="13377862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HTTP request follows a consistent three-part structure that provides all the information servers need to process your request.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6269" y="2086656"/>
            <a:ext cx="178832" cy="223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 Slab Light" pitchFamily="34" charset="0"/>
                <a:ea typeface="Roboto Slab Light" pitchFamily="34" charset="-122"/>
                <a:cs typeface="Roboto Slab Light" pitchFamily="34" charset="-120"/>
              </a:rPr>
              <a:t>01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9" y="2367762"/>
            <a:ext cx="4340066" cy="228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6269" y="2502898"/>
            <a:ext cx="2236589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Start-Line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626269" y="2889732"/>
            <a:ext cx="4340066" cy="57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Contains the HTTP method, target resource path, and protocol version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5145167" y="2086656"/>
            <a:ext cx="178832" cy="223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 Slab Light" pitchFamily="34" charset="0"/>
                <a:ea typeface="Roboto Slab Light" pitchFamily="34" charset="-122"/>
                <a:cs typeface="Roboto Slab Light" pitchFamily="34" charset="-120"/>
              </a:rPr>
              <a:t>02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167" y="2367762"/>
            <a:ext cx="4340066" cy="228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145167" y="2502898"/>
            <a:ext cx="2236589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Headers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5145167" y="2889732"/>
            <a:ext cx="4340066" cy="57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Metadata providing context like host, content type, and authentication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9664065" y="2086656"/>
            <a:ext cx="178832" cy="223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 Slab Light" pitchFamily="34" charset="0"/>
                <a:ea typeface="Roboto Slab Light" pitchFamily="34" charset="-122"/>
                <a:cs typeface="Roboto Slab Light" pitchFamily="34" charset="-120"/>
              </a:rPr>
              <a:t>03</a:t>
            </a:r>
            <a:endParaRPr lang="en-US" sz="14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065" y="2367762"/>
            <a:ext cx="4340066" cy="2286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664065" y="2502898"/>
            <a:ext cx="2236589" cy="279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Body</a:t>
            </a:r>
            <a:endParaRPr lang="en-US" sz="1750" dirty="0"/>
          </a:p>
        </p:txBody>
      </p:sp>
      <p:sp>
        <p:nvSpPr>
          <p:cNvPr id="16" name="Text 10"/>
          <p:cNvSpPr/>
          <p:nvPr/>
        </p:nvSpPr>
        <p:spPr>
          <a:xfrm>
            <a:off x="9664065" y="2889732"/>
            <a:ext cx="4340066" cy="572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Optional data payload (empty for GET requests, contains data for POST/PUT)</a:t>
            </a:r>
            <a:endParaRPr lang="en-US" sz="1400" dirty="0"/>
          </a:p>
        </p:txBody>
      </p:sp>
      <p:sp>
        <p:nvSpPr>
          <p:cNvPr id="17" name="Shape 11"/>
          <p:cNvSpPr/>
          <p:nvPr/>
        </p:nvSpPr>
        <p:spPr>
          <a:xfrm>
            <a:off x="626269" y="3778415"/>
            <a:ext cx="13377862" cy="1985724"/>
          </a:xfrm>
          <a:prstGeom prst="roundRect">
            <a:avLst>
              <a:gd name="adj" fmla="val 1352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2"/>
          <p:cNvSpPr/>
          <p:nvPr/>
        </p:nvSpPr>
        <p:spPr>
          <a:xfrm>
            <a:off x="617339" y="3778415"/>
            <a:ext cx="13395722" cy="1985724"/>
          </a:xfrm>
          <a:prstGeom prst="roundRect">
            <a:avLst>
              <a:gd name="adj" fmla="val 1352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796171" y="3931767"/>
            <a:ext cx="13038058" cy="1717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GET /api/users HTTP/1.1Host: www.example.comUser-Agent: Mozilla/5.0 (Chrome)Accept: application/json[Body often empty for GET requests]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program&#10;&#10;AI-generated content may be incorrect.">
            <a:extLst>
              <a:ext uri="{FF2B5EF4-FFF2-40B4-BE49-F238E27FC236}">
                <a16:creationId xmlns:a16="http://schemas.microsoft.com/office/drawing/2014/main" id="{E94F4E2F-B81A-7707-EC4B-9015731DA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588" y="383806"/>
            <a:ext cx="11881223" cy="74619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7374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6735" y="430292"/>
            <a:ext cx="5756672" cy="488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Anatomy of an HTTP Response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546735" y="1152763"/>
            <a:ext cx="8050530" cy="499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HTTP responses mirror the request structure, providing status information, metadata, and the requested content back to the client.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35" y="1828324"/>
            <a:ext cx="781050" cy="9372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83995" y="1984534"/>
            <a:ext cx="1952625" cy="244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Status-Line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483995" y="2322314"/>
            <a:ext cx="7113270" cy="249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Protocol version, status code, and human-readable status phrase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735" y="2765584"/>
            <a:ext cx="781050" cy="93726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483995" y="2921794"/>
            <a:ext cx="1952625" cy="244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Headers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483995" y="3259574"/>
            <a:ext cx="7113270" cy="249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Response metadata including content type, length, and caching directives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735" y="3702844"/>
            <a:ext cx="781050" cy="9372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483995" y="3859054"/>
            <a:ext cx="1952625" cy="244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Body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1483995" y="4196834"/>
            <a:ext cx="7113270" cy="249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actual content requested - HTML, JSON, images, or other data types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546735" y="4815840"/>
            <a:ext cx="8050530" cy="2983349"/>
          </a:xfrm>
          <a:prstGeom prst="roundRect">
            <a:avLst>
              <a:gd name="adj" fmla="val 785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9"/>
          <p:cNvSpPr/>
          <p:nvPr/>
        </p:nvSpPr>
        <p:spPr>
          <a:xfrm>
            <a:off x="538996" y="4815840"/>
            <a:ext cx="8066008" cy="2983349"/>
          </a:xfrm>
          <a:prstGeom prst="roundRect">
            <a:avLst>
              <a:gd name="adj" fmla="val 785"/>
            </a:avLst>
          </a:prstGeom>
          <a:solidFill>
            <a:srgbClr val="EE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0"/>
          <p:cNvSpPr/>
          <p:nvPr/>
        </p:nvSpPr>
        <p:spPr>
          <a:xfrm>
            <a:off x="695206" y="4932998"/>
            <a:ext cx="7753588" cy="2749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15213F"/>
                </a:solidFill>
                <a:highlight>
                  <a:srgbClr val="EEEFF1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HTTP/1.1 200 OKContent-Type: application/jsonContent-Length: 85Set-Cookie: sessionId=xyz789{ "users": [ {"id": 1, "name": "Alice"}, {"id": 2, "name": "Bob"} ]}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program&#10;&#10;AI-generated content may be incorrect.">
            <a:extLst>
              <a:ext uri="{FF2B5EF4-FFF2-40B4-BE49-F238E27FC236}">
                <a16:creationId xmlns:a16="http://schemas.microsoft.com/office/drawing/2014/main" id="{666B0A25-7662-E80E-52CF-082B8EDE8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174" y="348343"/>
            <a:ext cx="12049023" cy="760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41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5650" y="342305"/>
            <a:ext cx="5660350" cy="388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The Complete Request-Response Cycle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35650" y="980242"/>
            <a:ext cx="13759101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Understanding the full HTTP communication flow helps you debug issues and optimize web applications effectively.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071" y="1319452"/>
            <a:ext cx="8708186" cy="466048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59599" y="1756075"/>
            <a:ext cx="3095724" cy="386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Browser Request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342" y="1949557"/>
            <a:ext cx="275176" cy="2751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759599" y="2639062"/>
            <a:ext cx="3095724" cy="386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Network Transport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342" y="3050259"/>
            <a:ext cx="275176" cy="27517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759599" y="3521113"/>
            <a:ext cx="3095724" cy="386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Server Processing</a:t>
            </a:r>
            <a:endParaRPr lang="en-US" sz="1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6342" y="4150961"/>
            <a:ext cx="275176" cy="2751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759599" y="4404299"/>
            <a:ext cx="3095724" cy="386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Response Sent</a:t>
            </a:r>
            <a:endParaRPr lang="en-US" sz="11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6342" y="5251663"/>
            <a:ext cx="275176" cy="275176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5759599" y="5289184"/>
            <a:ext cx="3095724" cy="3869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Client Receives</a:t>
            </a:r>
            <a:endParaRPr lang="en-US" sz="11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6342" y="6366124"/>
            <a:ext cx="275176" cy="275175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435650" y="7125161"/>
            <a:ext cx="13759101" cy="15240"/>
          </a:xfrm>
          <a:prstGeom prst="roundRect">
            <a:avLst>
              <a:gd name="adj" fmla="val 122532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8"/>
          <p:cNvSpPr/>
          <p:nvPr/>
        </p:nvSpPr>
        <p:spPr>
          <a:xfrm>
            <a:off x="3828812" y="6751781"/>
            <a:ext cx="15240" cy="373380"/>
          </a:xfrm>
          <a:prstGeom prst="roundRect">
            <a:avLst>
              <a:gd name="adj" fmla="val 122532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9"/>
          <p:cNvSpPr/>
          <p:nvPr/>
        </p:nvSpPr>
        <p:spPr>
          <a:xfrm>
            <a:off x="3696414" y="6985144"/>
            <a:ext cx="280035" cy="280035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0"/>
          <p:cNvSpPr/>
          <p:nvPr/>
        </p:nvSpPr>
        <p:spPr>
          <a:xfrm>
            <a:off x="3743087" y="7008480"/>
            <a:ext cx="186690" cy="233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1450" dirty="0"/>
          </a:p>
        </p:txBody>
      </p:sp>
      <p:sp>
        <p:nvSpPr>
          <p:cNvPr id="19" name="Text 11"/>
          <p:cNvSpPr/>
          <p:nvPr/>
        </p:nvSpPr>
        <p:spPr>
          <a:xfrm>
            <a:off x="3058358" y="6158969"/>
            <a:ext cx="1556147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1. Client Request</a:t>
            </a:r>
            <a:endParaRPr lang="en-US" sz="1200" dirty="0"/>
          </a:p>
        </p:txBody>
      </p:sp>
      <p:sp>
        <p:nvSpPr>
          <p:cNvPr id="20" name="Text 12"/>
          <p:cNvSpPr/>
          <p:nvPr/>
        </p:nvSpPr>
        <p:spPr>
          <a:xfrm>
            <a:off x="560070" y="6428050"/>
            <a:ext cx="6552843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9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Browser sends HTTP request with method, path, headers, and optional body</a:t>
            </a:r>
            <a:endParaRPr lang="en-US" sz="950" dirty="0"/>
          </a:p>
        </p:txBody>
      </p:sp>
      <p:sp>
        <p:nvSpPr>
          <p:cNvPr id="21" name="Shape 13"/>
          <p:cNvSpPr/>
          <p:nvPr/>
        </p:nvSpPr>
        <p:spPr>
          <a:xfrm>
            <a:off x="7307461" y="7125161"/>
            <a:ext cx="15240" cy="373380"/>
          </a:xfrm>
          <a:prstGeom prst="roundRect">
            <a:avLst>
              <a:gd name="adj" fmla="val 122532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4"/>
          <p:cNvSpPr/>
          <p:nvPr/>
        </p:nvSpPr>
        <p:spPr>
          <a:xfrm>
            <a:off x="7175063" y="6985144"/>
            <a:ext cx="280035" cy="280035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5"/>
          <p:cNvSpPr/>
          <p:nvPr/>
        </p:nvSpPr>
        <p:spPr>
          <a:xfrm>
            <a:off x="7221736" y="7008480"/>
            <a:ext cx="186690" cy="233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1450" dirty="0"/>
          </a:p>
        </p:txBody>
      </p:sp>
      <p:sp>
        <p:nvSpPr>
          <p:cNvPr id="24" name="Text 16"/>
          <p:cNvSpPr/>
          <p:nvPr/>
        </p:nvSpPr>
        <p:spPr>
          <a:xfrm>
            <a:off x="6537008" y="7623080"/>
            <a:ext cx="1556147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2. Server Processing</a:t>
            </a:r>
            <a:endParaRPr lang="en-US" sz="1200" dirty="0"/>
          </a:p>
        </p:txBody>
      </p:sp>
      <p:sp>
        <p:nvSpPr>
          <p:cNvPr id="25" name="Text 17"/>
          <p:cNvSpPr/>
          <p:nvPr/>
        </p:nvSpPr>
        <p:spPr>
          <a:xfrm>
            <a:off x="4038719" y="7892162"/>
            <a:ext cx="6552843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9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Server receives, validates, and processes the request based on method and path</a:t>
            </a:r>
            <a:endParaRPr lang="en-US" sz="950" dirty="0"/>
          </a:p>
        </p:txBody>
      </p:sp>
      <p:sp>
        <p:nvSpPr>
          <p:cNvPr id="26" name="Shape 18"/>
          <p:cNvSpPr/>
          <p:nvPr/>
        </p:nvSpPr>
        <p:spPr>
          <a:xfrm>
            <a:off x="10786229" y="6751781"/>
            <a:ext cx="15240" cy="373380"/>
          </a:xfrm>
          <a:prstGeom prst="roundRect">
            <a:avLst>
              <a:gd name="adj" fmla="val 122532"/>
            </a:avLst>
          </a:prstGeom>
          <a:solidFill>
            <a:srgbClr val="CFD2D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19"/>
          <p:cNvSpPr/>
          <p:nvPr/>
        </p:nvSpPr>
        <p:spPr>
          <a:xfrm>
            <a:off x="10653832" y="6985144"/>
            <a:ext cx="280035" cy="280035"/>
          </a:xfrm>
          <a:prstGeom prst="roundRect">
            <a:avLst>
              <a:gd name="adj" fmla="val 6668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0"/>
          <p:cNvSpPr/>
          <p:nvPr/>
        </p:nvSpPr>
        <p:spPr>
          <a:xfrm>
            <a:off x="10700504" y="7008480"/>
            <a:ext cx="186690" cy="233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1450" dirty="0"/>
          </a:p>
        </p:txBody>
      </p:sp>
      <p:sp>
        <p:nvSpPr>
          <p:cNvPr id="29" name="Text 21"/>
          <p:cNvSpPr/>
          <p:nvPr/>
        </p:nvSpPr>
        <p:spPr>
          <a:xfrm>
            <a:off x="10015776" y="6158969"/>
            <a:ext cx="1556147" cy="194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3. Server Response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7517368" y="6428050"/>
            <a:ext cx="6552962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9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Server sends back status code, headers, and requested content to complete the cycle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8027" y="498038"/>
            <a:ext cx="4511873" cy="563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Key Takeaways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118027" y="1332667"/>
            <a:ext cx="7880747" cy="577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HTTP is the stateless client-server protocol that makes the modern web possible through standardized communication patterns.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118027" y="2113121"/>
            <a:ext cx="3850124" cy="2338864"/>
          </a:xfrm>
          <a:prstGeom prst="roundRect">
            <a:avLst>
              <a:gd name="adj" fmla="val 1157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406" y="2293501"/>
            <a:ext cx="541377" cy="541377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234" y="2411968"/>
            <a:ext cx="243602" cy="30444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98406" y="3015258"/>
            <a:ext cx="225587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Protocol Foundation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6298406" y="3405426"/>
            <a:ext cx="3489365" cy="866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HTTP methods, headers, and status codes create a universal language for web communication</a:t>
            </a:r>
            <a:endParaRPr lang="en-US" sz="1400" dirty="0"/>
          </a:p>
        </p:txBody>
      </p:sp>
      <p:sp>
        <p:nvSpPr>
          <p:cNvPr id="10" name="Shape 5"/>
          <p:cNvSpPr/>
          <p:nvPr/>
        </p:nvSpPr>
        <p:spPr>
          <a:xfrm>
            <a:off x="10148530" y="2113121"/>
            <a:ext cx="3850243" cy="2338864"/>
          </a:xfrm>
          <a:prstGeom prst="roundRect">
            <a:avLst>
              <a:gd name="adj" fmla="val 1157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8910" y="2293501"/>
            <a:ext cx="541377" cy="541377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738" y="2411968"/>
            <a:ext cx="243602" cy="304443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0328910" y="3015258"/>
            <a:ext cx="2792492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Request-Response Pattern</a:t>
            </a:r>
            <a:endParaRPr lang="en-US" sz="1750" dirty="0"/>
          </a:p>
        </p:txBody>
      </p:sp>
      <p:sp>
        <p:nvSpPr>
          <p:cNvPr id="14" name="Text 7"/>
          <p:cNvSpPr/>
          <p:nvPr/>
        </p:nvSpPr>
        <p:spPr>
          <a:xfrm>
            <a:off x="10328910" y="3405426"/>
            <a:ext cx="3489484" cy="866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web interaction follows the same predictable cycle of request processing and response delivery</a:t>
            </a:r>
            <a:endParaRPr lang="en-US" sz="1400" dirty="0"/>
          </a:p>
        </p:txBody>
      </p:sp>
      <p:sp>
        <p:nvSpPr>
          <p:cNvPr id="15" name="Shape 8"/>
          <p:cNvSpPr/>
          <p:nvPr/>
        </p:nvSpPr>
        <p:spPr>
          <a:xfrm>
            <a:off x="6118027" y="4632365"/>
            <a:ext cx="7880747" cy="2050137"/>
          </a:xfrm>
          <a:prstGeom prst="roundRect">
            <a:avLst>
              <a:gd name="adj" fmla="val 1320"/>
            </a:avLst>
          </a:prstGeom>
          <a:solidFill>
            <a:srgbClr val="E9ECF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8406" y="4812744"/>
            <a:ext cx="541377" cy="541377"/>
          </a:xfrm>
          <a:prstGeom prst="rect">
            <a:avLst/>
          </a:prstGeom>
        </p:spPr>
      </p:pic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7234" y="4931212"/>
            <a:ext cx="243602" cy="304443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298406" y="5534501"/>
            <a:ext cx="225587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Developer Essential</a:t>
            </a:r>
            <a:endParaRPr lang="en-US" sz="1750" dirty="0"/>
          </a:p>
        </p:txBody>
      </p:sp>
      <p:sp>
        <p:nvSpPr>
          <p:cNvPr id="19" name="Text 10"/>
          <p:cNvSpPr/>
          <p:nvPr/>
        </p:nvSpPr>
        <p:spPr>
          <a:xfrm>
            <a:off x="6298406" y="5924669"/>
            <a:ext cx="7519988" cy="577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Mastering HTTP fundamentals enables you to build, debug, and optimize web applications effectively</a:t>
            </a:r>
            <a:endParaRPr lang="en-US" sz="1400" dirty="0"/>
          </a:p>
        </p:txBody>
      </p:sp>
      <p:sp>
        <p:nvSpPr>
          <p:cNvPr id="20" name="Text 11"/>
          <p:cNvSpPr/>
          <p:nvPr/>
        </p:nvSpPr>
        <p:spPr>
          <a:xfrm>
            <a:off x="6118027" y="6953131"/>
            <a:ext cx="6226373" cy="7783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100"/>
              </a:lnSpc>
              <a:buNone/>
            </a:pPr>
            <a:r>
              <a:rPr lang="en-US" sz="4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Questions?</a:t>
            </a:r>
            <a:endParaRPr lang="en-US" sz="4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4517</TotalTime>
  <Words>845</Words>
  <Application>Microsoft Office PowerPoint</Application>
  <PresentationFormat>Custom</PresentationFormat>
  <Paragraphs>117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Roboto</vt:lpstr>
      <vt:lpstr>Roboto Slab</vt:lpstr>
      <vt:lpstr>Calibri</vt:lpstr>
      <vt:lpstr>Roboto Slab Light</vt:lpstr>
      <vt:lpstr>Consolas</vt:lpstr>
      <vt:lpstr>Calibri Light</vt:lpstr>
      <vt:lpstr>Arial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Hamza Nour</cp:lastModifiedBy>
  <cp:revision>3</cp:revision>
  <dcterms:created xsi:type="dcterms:W3CDTF">2025-10-02T15:31:32Z</dcterms:created>
  <dcterms:modified xsi:type="dcterms:W3CDTF">2025-10-12T17:10:58Z</dcterms:modified>
</cp:coreProperties>
</file>